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64" r:id="rId2"/>
    <p:sldId id="266" r:id="rId3"/>
    <p:sldId id="271" r:id="rId4"/>
    <p:sldId id="272" r:id="rId5"/>
  </p:sldIdLst>
  <p:sldSz cx="6858000" cy="9906000" type="A4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B7B8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Bez stylu, mřížka tabulky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Střední styl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BC89EF96-8CEA-46FF-86C4-4CE0E7609802}" styleName="Světlý styl 3 – zvýraznění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8799B23B-EC83-4686-B30A-512413B5E67A}" styleName="Světlý styl 3 – zvýraznění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616DA210-FB5B-4158-B5E0-FEB733F419BA}" styleName="Světlý styl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EB344D84-9AFB-497E-A393-DC336BA19D2E}" styleName="Střední styl 3 – zvýraznění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D7AC3CCA-C797-4891-BE02-D94E43425B78}" styleName="Střední styl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0505E3EF-67EA-436B-97B2-0124C06EBD24}" styleName="Střední styl 4 – zvýraznění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1FECB4D8-DB02-4DC6-A0A2-4F2EBAE1DC90}" styleName="Střední styl 1 – zvýraznění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F5AB1C69-6EDB-4FF4-983F-18BD219EF322}" styleName="Střední styl 2 – zvýraznění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8EC20E35-A176-4012-BC5E-935CFFF8708E}" styleName="Střední styl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E8034E78-7F5D-4C2E-B375-FC64B27BC917}" styleName="Tmavý styl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C083E6E3-FA7D-4D7B-A595-EF9225AFEA82}" styleName="Světlý styl 1 – zvýraznění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>
    <p:restoredLeft sz="15622" autoAdjust="0"/>
    <p:restoredTop sz="93883" autoAdjust="0"/>
  </p:normalViewPr>
  <p:slideViewPr>
    <p:cSldViewPr snapToGrid="0">
      <p:cViewPr varScale="1">
        <p:scale>
          <a:sx n="45" d="100"/>
          <a:sy n="45" d="100"/>
        </p:scale>
        <p:origin x="2148" y="60"/>
      </p:cViewPr>
      <p:guideLst>
        <p:guide orient="horz" pos="312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2B14F76-E572-4A1F-9A70-718113960EF0}" type="datetimeFigureOut">
              <a:rPr lang="cs-CZ" smtClean="0"/>
              <a:t>03.02.2021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2360613" y="1143000"/>
            <a:ext cx="21367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9CC6A7-1884-4DF1-B637-63F1427619B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04185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99CC6A7-1884-4DF1-B637-63F1427619B1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9407838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99CC6A7-1884-4DF1-B637-63F1427619B1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2260154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99CC6A7-1884-4DF1-B637-63F1427619B1}" type="slidenum">
              <a:rPr lang="cs-CZ" smtClean="0"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593230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DB977EC6-AAA7-4C03-84D6-6E9A7BA7000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latin typeface="Montserrat ExtraBold" panose="00000900000000000000" pitchFamily="2" charset="-18"/>
              </a:defRPr>
            </a:lvl1pPr>
          </a:lstStyle>
          <a:p>
            <a:fld id="{95C7B35F-41C2-4722-8CCE-50257C078129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6" name="Zástupný symbol pro zápatí 3">
            <a:extLst>
              <a:ext uri="{FF2B5EF4-FFF2-40B4-BE49-F238E27FC236}">
                <a16:creationId xmlns:a16="http://schemas.microsoft.com/office/drawing/2014/main" id="{5BA99E0F-87CE-4A85-A7C0-60DED566B7A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90884" y="8595360"/>
            <a:ext cx="4753748" cy="634973"/>
          </a:xfrm>
          <a:prstGeom prst="rect">
            <a:avLst/>
          </a:prstGeom>
        </p:spPr>
        <p:txBody>
          <a:bodyPr/>
          <a:lstStyle>
            <a:lvl1pPr>
              <a:lnSpc>
                <a:spcPts val="1500"/>
              </a:lnSpc>
              <a:defRPr sz="950">
                <a:solidFill>
                  <a:schemeClr val="bg1">
                    <a:lumMod val="50000"/>
                  </a:schemeClr>
                </a:solidFill>
                <a:latin typeface="Montserrat Light" panose="00000400000000000000" pitchFamily="2" charset="-18"/>
              </a:defRPr>
            </a:lvl1pPr>
          </a:lstStyle>
          <a:p>
            <a:r>
              <a:rPr lang="cs-CZ" b="1" dirty="0">
                <a:latin typeface="Montserrat Medium" panose="00000600000000000000" pitchFamily="2" charset="-18"/>
              </a:rPr>
              <a:t>Lekce: Zákon iZločin</a:t>
            </a:r>
            <a:br>
              <a:rPr lang="cs-CZ" dirty="0"/>
            </a:br>
            <a:r>
              <a:rPr lang="cs-CZ" dirty="0"/>
              <a:t>Lekci připravili: David Kudrna &amp; Petra Sobková,</a:t>
            </a:r>
            <a:br>
              <a:rPr lang="cs-CZ" dirty="0"/>
            </a:br>
            <a:r>
              <a:rPr lang="cs-CZ" dirty="0"/>
              <a:t>oddělení vzdělávání NÚKIB</a:t>
            </a:r>
          </a:p>
        </p:txBody>
      </p:sp>
    </p:spTree>
    <p:extLst>
      <p:ext uri="{BB962C8B-B14F-4D97-AF65-F5344CB8AC3E}">
        <p14:creationId xmlns:p14="http://schemas.microsoft.com/office/powerpoint/2010/main" val="14316711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ázek 7">
            <a:extLst>
              <a:ext uri="{FF2B5EF4-FFF2-40B4-BE49-F238E27FC236}">
                <a16:creationId xmlns:a16="http://schemas.microsoft.com/office/drawing/2014/main" id="{FC31193C-7ABC-4F4B-BFC4-FEE93CAF848D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09691" y="675667"/>
            <a:ext cx="1543051" cy="849933"/>
          </a:xfrm>
          <a:prstGeom prst="rect">
            <a:avLst/>
          </a:prstGeom>
        </p:spPr>
      </p:pic>
      <p:sp>
        <p:nvSpPr>
          <p:cNvPr id="18" name="Zástupný symbol pro zápatí 3">
            <a:extLst>
              <a:ext uri="{FF2B5EF4-FFF2-40B4-BE49-F238E27FC236}">
                <a16:creationId xmlns:a16="http://schemas.microsoft.com/office/drawing/2014/main" id="{7DB123AC-3F3F-49C1-B823-5CDE8EEB4C2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27468" y="8595360"/>
            <a:ext cx="4753748" cy="634973"/>
          </a:xfrm>
          <a:prstGeom prst="rect">
            <a:avLst/>
          </a:prstGeom>
        </p:spPr>
        <p:txBody>
          <a:bodyPr/>
          <a:lstStyle>
            <a:lvl1pPr>
              <a:lnSpc>
                <a:spcPts val="1500"/>
              </a:lnSpc>
              <a:defRPr sz="950">
                <a:solidFill>
                  <a:schemeClr val="bg1">
                    <a:lumMod val="50000"/>
                  </a:schemeClr>
                </a:solidFill>
                <a:latin typeface="Montserrat Light" panose="00000400000000000000" pitchFamily="2" charset="-18"/>
              </a:defRPr>
            </a:lvl1pPr>
          </a:lstStyle>
          <a:p>
            <a:r>
              <a:rPr lang="cs-CZ" b="1" dirty="0">
                <a:latin typeface="Montserrat Medium" panose="00000600000000000000" pitchFamily="2" charset="-18"/>
              </a:rPr>
              <a:t>Lekce: Zákon iZločin</a:t>
            </a:r>
            <a:br>
              <a:rPr lang="cs-CZ" dirty="0"/>
            </a:br>
            <a:r>
              <a:rPr lang="cs-CZ" dirty="0"/>
              <a:t>Lekci připravili: David Kudrna &amp; Petra Sobková,</a:t>
            </a:r>
            <a:br>
              <a:rPr lang="cs-CZ" dirty="0"/>
            </a:br>
            <a:r>
              <a:rPr lang="cs-CZ" dirty="0"/>
              <a:t>oddělení vzdělávání NÚKIB</a:t>
            </a:r>
          </a:p>
        </p:txBody>
      </p:sp>
      <p:sp>
        <p:nvSpPr>
          <p:cNvPr id="19" name="Zástupný symbol pro číslo snímku 2">
            <a:extLst>
              <a:ext uri="{FF2B5EF4-FFF2-40B4-BE49-F238E27FC236}">
                <a16:creationId xmlns:a16="http://schemas.microsoft.com/office/drawing/2014/main" id="{254599C5-B641-4341-8A29-BC5B964544B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942922" y="8702930"/>
            <a:ext cx="1209820" cy="527403"/>
          </a:xfrm>
          <a:prstGeom prst="rect">
            <a:avLst/>
          </a:prstGeom>
        </p:spPr>
        <p:txBody>
          <a:bodyPr/>
          <a:lstStyle>
            <a:lvl1pPr algn="r">
              <a:defRPr>
                <a:solidFill>
                  <a:schemeClr val="bg1">
                    <a:lumMod val="50000"/>
                  </a:schemeClr>
                </a:solidFill>
                <a:latin typeface="Montserrat ExtraBold" panose="00000900000000000000" pitchFamily="2" charset="-18"/>
              </a:defRPr>
            </a:lvl1pPr>
          </a:lstStyle>
          <a:p>
            <a:fld id="{95C7B35F-41C2-4722-8CCE-50257C078129}" type="slidenum">
              <a:rPr lang="cs-CZ" smtClean="0"/>
              <a:pPr/>
              <a:t>‹#›</a:t>
            </a:fld>
            <a:endParaRPr lang="cs-CZ" dirty="0"/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A95DEA10-6B66-4572-86DC-EB1AF47F834D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34988" y="8767323"/>
            <a:ext cx="1846228" cy="291046"/>
          </a:xfrm>
          <a:prstGeom prst="rect">
            <a:avLst/>
          </a:prstGeom>
        </p:spPr>
      </p:pic>
      <p:pic>
        <p:nvPicPr>
          <p:cNvPr id="6" name="Picture 2" descr="Licence Creative Commons">
            <a:extLst>
              <a:ext uri="{FF2B5EF4-FFF2-40B4-BE49-F238E27FC236}">
                <a16:creationId xmlns:a16="http://schemas.microsoft.com/office/drawing/2014/main" id="{BBF35292-CE8B-482C-8B93-721340601A4F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7468" y="670904"/>
            <a:ext cx="838200" cy="2952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657690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hdr="0" dt="0"/>
  <p:txStyles>
    <p:titleStyle>
      <a:lvl1pPr algn="l" defTabSz="1320759" rtl="0" eaLnBrk="1" latinLnBrk="0" hangingPunct="1">
        <a:lnSpc>
          <a:spcPct val="90000"/>
        </a:lnSpc>
        <a:spcBef>
          <a:spcPct val="0"/>
        </a:spcBef>
        <a:buNone/>
        <a:defRPr sz="635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30190" indent="-330190" algn="l" defTabSz="1320759" rtl="0" eaLnBrk="1" latinLnBrk="0" hangingPunct="1">
        <a:lnSpc>
          <a:spcPct val="90000"/>
        </a:lnSpc>
        <a:spcBef>
          <a:spcPts val="1444"/>
        </a:spcBef>
        <a:buFont typeface="Arial" panose="020B0604020202020204" pitchFamily="34" charset="0"/>
        <a:buChar char="•"/>
        <a:defRPr sz="4044" kern="1200">
          <a:solidFill>
            <a:schemeClr val="tx1"/>
          </a:solidFill>
          <a:latin typeface="+mn-lt"/>
          <a:ea typeface="+mn-ea"/>
          <a:cs typeface="+mn-cs"/>
        </a:defRPr>
      </a:lvl1pPr>
      <a:lvl2pPr marL="990570" indent="-330190" algn="l" defTabSz="1320759" rtl="0" eaLnBrk="1" latinLnBrk="0" hangingPunct="1">
        <a:lnSpc>
          <a:spcPct val="90000"/>
        </a:lnSpc>
        <a:spcBef>
          <a:spcPts val="722"/>
        </a:spcBef>
        <a:buFont typeface="Arial" panose="020B0604020202020204" pitchFamily="34" charset="0"/>
        <a:buChar char="•"/>
        <a:defRPr sz="3467" kern="1200">
          <a:solidFill>
            <a:schemeClr val="tx1"/>
          </a:solidFill>
          <a:latin typeface="+mn-lt"/>
          <a:ea typeface="+mn-ea"/>
          <a:cs typeface="+mn-cs"/>
        </a:defRPr>
      </a:lvl2pPr>
      <a:lvl3pPr marL="1650949" indent="-330190" algn="l" defTabSz="1320759" rtl="0" eaLnBrk="1" latinLnBrk="0" hangingPunct="1">
        <a:lnSpc>
          <a:spcPct val="90000"/>
        </a:lnSpc>
        <a:spcBef>
          <a:spcPts val="722"/>
        </a:spcBef>
        <a:buFont typeface="Arial" panose="020B0604020202020204" pitchFamily="34" charset="0"/>
        <a:buChar char="•"/>
        <a:defRPr sz="2889" kern="1200">
          <a:solidFill>
            <a:schemeClr val="tx1"/>
          </a:solidFill>
          <a:latin typeface="+mn-lt"/>
          <a:ea typeface="+mn-ea"/>
          <a:cs typeface="+mn-cs"/>
        </a:defRPr>
      </a:lvl3pPr>
      <a:lvl4pPr marL="2311329" indent="-330190" algn="l" defTabSz="1320759" rtl="0" eaLnBrk="1" latinLnBrk="0" hangingPunct="1">
        <a:lnSpc>
          <a:spcPct val="90000"/>
        </a:lnSpc>
        <a:spcBef>
          <a:spcPts val="722"/>
        </a:spcBef>
        <a:buFont typeface="Arial" panose="020B0604020202020204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4pPr>
      <a:lvl5pPr marL="2971709" indent="-330190" algn="l" defTabSz="1320759" rtl="0" eaLnBrk="1" latinLnBrk="0" hangingPunct="1">
        <a:lnSpc>
          <a:spcPct val="90000"/>
        </a:lnSpc>
        <a:spcBef>
          <a:spcPts val="722"/>
        </a:spcBef>
        <a:buFont typeface="Arial" panose="020B0604020202020204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5pPr>
      <a:lvl6pPr marL="3632088" indent="-330190" algn="l" defTabSz="1320759" rtl="0" eaLnBrk="1" latinLnBrk="0" hangingPunct="1">
        <a:lnSpc>
          <a:spcPct val="90000"/>
        </a:lnSpc>
        <a:spcBef>
          <a:spcPts val="722"/>
        </a:spcBef>
        <a:buFont typeface="Arial" panose="020B0604020202020204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6pPr>
      <a:lvl7pPr marL="4292468" indent="-330190" algn="l" defTabSz="1320759" rtl="0" eaLnBrk="1" latinLnBrk="0" hangingPunct="1">
        <a:lnSpc>
          <a:spcPct val="90000"/>
        </a:lnSpc>
        <a:spcBef>
          <a:spcPts val="722"/>
        </a:spcBef>
        <a:buFont typeface="Arial" panose="020B0604020202020204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7pPr>
      <a:lvl8pPr marL="4952848" indent="-330190" algn="l" defTabSz="1320759" rtl="0" eaLnBrk="1" latinLnBrk="0" hangingPunct="1">
        <a:lnSpc>
          <a:spcPct val="90000"/>
        </a:lnSpc>
        <a:spcBef>
          <a:spcPts val="722"/>
        </a:spcBef>
        <a:buFont typeface="Arial" panose="020B0604020202020204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8pPr>
      <a:lvl9pPr marL="5613227" indent="-330190" algn="l" defTabSz="1320759" rtl="0" eaLnBrk="1" latinLnBrk="0" hangingPunct="1">
        <a:lnSpc>
          <a:spcPct val="90000"/>
        </a:lnSpc>
        <a:spcBef>
          <a:spcPts val="722"/>
        </a:spcBef>
        <a:buFont typeface="Arial" panose="020B0604020202020204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1320759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60380" algn="l" defTabSz="1320759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320759" algn="l" defTabSz="1320759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3pPr>
      <a:lvl4pPr marL="1981139" algn="l" defTabSz="1320759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4pPr>
      <a:lvl5pPr marL="2641519" algn="l" defTabSz="1320759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5pPr>
      <a:lvl6pPr marL="3301898" algn="l" defTabSz="1320759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6pPr>
      <a:lvl7pPr marL="3962278" algn="l" defTabSz="1320759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7pPr>
      <a:lvl8pPr marL="4622658" algn="l" defTabSz="1320759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8pPr>
      <a:lvl9pPr marL="5283037" algn="l" defTabSz="1320759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5" Type="http://schemas.openxmlformats.org/officeDocument/2006/relationships/hyperlink" Target="https://www.pexels.com/cs-cz/license/" TargetMode="External"/><Relationship Id="rId4" Type="http://schemas.openxmlformats.org/officeDocument/2006/relationships/hyperlink" Target="zdroj:%20https://magazin.aktualne.cz/kultura/film/reziser-vorel-da-na-youtube-vsechny-sve-film-reaguje-tak-na/r~cf3451108e9d11e5979c0025900fea04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číslo snímku 1">
            <a:extLst>
              <a:ext uri="{FF2B5EF4-FFF2-40B4-BE49-F238E27FC236}">
                <a16:creationId xmlns:a16="http://schemas.microsoft.com/office/drawing/2014/main" id="{3D2C61DA-E382-43C9-BD0D-ED829641568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5C7B35F-41C2-4722-8CCE-50257C078129}" type="slidenum">
              <a:rPr lang="cs-CZ" smtClean="0"/>
              <a:pPr/>
              <a:t>1</a:t>
            </a:fld>
            <a:endParaRPr lang="cs-CZ" dirty="0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1BFE194D-8D3F-418E-B846-A6D28B68327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cs-CZ" b="1" dirty="0">
                <a:latin typeface="Montserrat Medium" panose="00000600000000000000" pitchFamily="2" charset="-18"/>
              </a:rPr>
              <a:t>Lekce: Zákon iZločin</a:t>
            </a:r>
            <a:br>
              <a:rPr lang="cs-CZ" dirty="0"/>
            </a:br>
            <a:r>
              <a:rPr lang="cs-CZ" dirty="0"/>
              <a:t>Lekci připravili: David Kudrna &amp; Petra Sobková,</a:t>
            </a:r>
            <a:br>
              <a:rPr lang="cs-CZ" dirty="0"/>
            </a:br>
            <a:r>
              <a:rPr lang="cs-CZ" dirty="0"/>
              <a:t>oddělení vzdělávání NÚKIB</a:t>
            </a:r>
          </a:p>
        </p:txBody>
      </p:sp>
      <p:sp>
        <p:nvSpPr>
          <p:cNvPr id="4" name="TextovéPole 3">
            <a:extLst>
              <a:ext uri="{FF2B5EF4-FFF2-40B4-BE49-F238E27FC236}">
                <a16:creationId xmlns:a16="http://schemas.microsoft.com/office/drawing/2014/main" id="{2DE212A3-CC44-4DB0-8811-12D36650AA09}"/>
              </a:ext>
            </a:extLst>
          </p:cNvPr>
          <p:cNvSpPr txBox="1"/>
          <p:nvPr/>
        </p:nvSpPr>
        <p:spPr>
          <a:xfrm>
            <a:off x="592328" y="2327148"/>
            <a:ext cx="41351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>
                <a:latin typeface="Montserrat ExtraBold" panose="00000900000000000000" pitchFamily="2" charset="-18"/>
              </a:rPr>
              <a:t>Zákon iZločin: část 1</a:t>
            </a:r>
          </a:p>
        </p:txBody>
      </p:sp>
      <p:sp>
        <p:nvSpPr>
          <p:cNvPr id="5" name="TextovéPole 4">
            <a:extLst>
              <a:ext uri="{FF2B5EF4-FFF2-40B4-BE49-F238E27FC236}">
                <a16:creationId xmlns:a16="http://schemas.microsoft.com/office/drawing/2014/main" id="{E52AB600-F0A6-4669-B108-CBF0E1164FAD}"/>
              </a:ext>
            </a:extLst>
          </p:cNvPr>
          <p:cNvSpPr txBox="1"/>
          <p:nvPr/>
        </p:nvSpPr>
        <p:spPr>
          <a:xfrm>
            <a:off x="592328" y="2034760"/>
            <a:ext cx="3162300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300" dirty="0">
                <a:solidFill>
                  <a:srgbClr val="7B7B85"/>
                </a:solidFill>
                <a:latin typeface="Montserrat Light" panose="00000400000000000000" pitchFamily="2" charset="-18"/>
              </a:rPr>
              <a:t>Příloha – pracovní list pro žáky:</a:t>
            </a:r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B547718F-1537-4779-810C-463BABC7557D}"/>
              </a:ext>
            </a:extLst>
          </p:cNvPr>
          <p:cNvSpPr txBox="1"/>
          <p:nvPr/>
        </p:nvSpPr>
        <p:spPr>
          <a:xfrm>
            <a:off x="590884" y="2896383"/>
            <a:ext cx="5883068" cy="9587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cs-CZ" sz="1300" dirty="0">
                <a:solidFill>
                  <a:schemeClr val="bg1">
                    <a:lumMod val="50000"/>
                  </a:schemeClr>
                </a:solidFill>
                <a:latin typeface="Montserrat Medium" panose="00000600000000000000" pitchFamily="2" charset="-18"/>
              </a:rPr>
              <a:t>Vypracuj krátké volné psaní ve stanoveném časovém limitu. Není třeba dbát na dokonalou gramatiku, ale snaž se zachytit tok svých nápadů a myšlenek na téma:</a:t>
            </a:r>
          </a:p>
        </p:txBody>
      </p:sp>
      <p:pic>
        <p:nvPicPr>
          <p:cNvPr id="50" name="Obrázek 49">
            <a:extLst>
              <a:ext uri="{FF2B5EF4-FFF2-40B4-BE49-F238E27FC236}">
                <a16:creationId xmlns:a16="http://schemas.microsoft.com/office/drawing/2014/main" id="{36765BA8-88FC-45F7-BB4B-35B937F4D38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55159" y="2089141"/>
            <a:ext cx="787763" cy="787763"/>
          </a:xfrm>
          <a:prstGeom prst="rect">
            <a:avLst/>
          </a:prstGeom>
        </p:spPr>
      </p:pic>
      <p:sp>
        <p:nvSpPr>
          <p:cNvPr id="51" name="TextovéPole 50">
            <a:extLst>
              <a:ext uri="{FF2B5EF4-FFF2-40B4-BE49-F238E27FC236}">
                <a16:creationId xmlns:a16="http://schemas.microsoft.com/office/drawing/2014/main" id="{BDBE1419-83BA-4B3C-B340-02689F257843}"/>
              </a:ext>
            </a:extLst>
          </p:cNvPr>
          <p:cNvSpPr txBox="1"/>
          <p:nvPr/>
        </p:nvSpPr>
        <p:spPr>
          <a:xfrm>
            <a:off x="574334" y="3944344"/>
            <a:ext cx="5709332" cy="5019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cs-CZ" sz="2000" b="1" dirty="0">
                <a:latin typeface="Montserrat Medium" panose="00000600000000000000" pitchFamily="2" charset="-18"/>
              </a:rPr>
              <a:t>Co je na </a:t>
            </a:r>
            <a:r>
              <a:rPr lang="cs-CZ" sz="2000" b="1" dirty="0" err="1">
                <a:latin typeface="Montserrat Medium" panose="00000600000000000000" pitchFamily="2" charset="-18"/>
              </a:rPr>
              <a:t>netu</a:t>
            </a:r>
            <a:r>
              <a:rPr lang="cs-CZ" sz="2000" b="1" dirty="0">
                <a:latin typeface="Montserrat Medium" panose="00000600000000000000" pitchFamily="2" charset="-18"/>
              </a:rPr>
              <a:t> ilegální?</a:t>
            </a:r>
          </a:p>
        </p:txBody>
      </p:sp>
      <p:graphicFrame>
        <p:nvGraphicFramePr>
          <p:cNvPr id="59" name="Tabulka 58">
            <a:extLst>
              <a:ext uri="{FF2B5EF4-FFF2-40B4-BE49-F238E27FC236}">
                <a16:creationId xmlns:a16="http://schemas.microsoft.com/office/drawing/2014/main" id="{3DE37434-7105-40BC-8EE8-E824A6E2F50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34048699"/>
              </p:ext>
            </p:extLst>
          </p:nvPr>
        </p:nvGraphicFramePr>
        <p:xfrm>
          <a:off x="644544" y="4852038"/>
          <a:ext cx="5568911" cy="3337560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38100" dir="2700000" algn="tl" rotWithShape="0">
                    <a:prstClr val="black">
                      <a:alpha val="15000"/>
                    </a:prstClr>
                  </a:outerShdw>
                </a:effectLst>
                <a:tableStyleId>{5940675A-B579-460E-94D1-54222C63F5DA}</a:tableStyleId>
              </a:tblPr>
              <a:tblGrid>
                <a:gridCol w="5568911">
                  <a:extLst>
                    <a:ext uri="{9D8B030D-6E8A-4147-A177-3AD203B41FA5}">
                      <a16:colId xmlns:a16="http://schemas.microsoft.com/office/drawing/2014/main" val="399565149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l">
                        <a:lnSpc>
                          <a:spcPts val="1700"/>
                        </a:lnSpc>
                      </a:pPr>
                      <a:endParaRPr lang="cs-CZ" sz="1000" b="0" dirty="0">
                        <a:latin typeface="Montserrat" panose="00000500000000000000" pitchFamily="2" charset="-18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116702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>
                        <a:lnSpc>
                          <a:spcPts val="1700"/>
                        </a:lnSpc>
                      </a:pPr>
                      <a:endParaRPr lang="cs-CZ" sz="1000" b="0" dirty="0">
                        <a:latin typeface="Montserrat" panose="00000500000000000000" pitchFamily="2" charset="-18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16373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>
                        <a:lnSpc>
                          <a:spcPts val="1700"/>
                        </a:lnSpc>
                      </a:pPr>
                      <a:endParaRPr lang="cs-CZ" sz="1000" b="0" dirty="0">
                        <a:latin typeface="Montserrat" panose="00000500000000000000" pitchFamily="2" charset="-18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4198847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>
                        <a:lnSpc>
                          <a:spcPts val="1700"/>
                        </a:lnSpc>
                      </a:pPr>
                      <a:endParaRPr lang="cs-CZ" sz="1000" b="0" dirty="0">
                        <a:latin typeface="Montserrat" panose="00000500000000000000" pitchFamily="2" charset="-18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8534744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>
                        <a:lnSpc>
                          <a:spcPts val="1700"/>
                        </a:lnSpc>
                      </a:pPr>
                      <a:endParaRPr lang="cs-CZ" sz="1000" b="0" dirty="0">
                        <a:latin typeface="Montserrat" panose="00000500000000000000" pitchFamily="2" charset="-18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2059303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>
                        <a:lnSpc>
                          <a:spcPts val="1700"/>
                        </a:lnSpc>
                      </a:pPr>
                      <a:endParaRPr lang="cs-CZ" sz="1000" b="0" dirty="0">
                        <a:latin typeface="Montserrat" panose="00000500000000000000" pitchFamily="2" charset="-18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0959235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>
                        <a:lnSpc>
                          <a:spcPts val="1700"/>
                        </a:lnSpc>
                      </a:pPr>
                      <a:endParaRPr lang="cs-CZ" sz="1000" b="0" dirty="0">
                        <a:latin typeface="Montserrat" panose="00000500000000000000" pitchFamily="2" charset="-18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793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>
                        <a:lnSpc>
                          <a:spcPts val="1700"/>
                        </a:lnSpc>
                      </a:pPr>
                      <a:endParaRPr lang="cs-CZ" sz="1000" b="0" dirty="0">
                        <a:latin typeface="Montserrat" panose="00000500000000000000" pitchFamily="2" charset="-18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4520849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>
                        <a:lnSpc>
                          <a:spcPts val="1700"/>
                        </a:lnSpc>
                      </a:pPr>
                      <a:endParaRPr lang="cs-CZ" sz="1000" b="1" dirty="0">
                        <a:latin typeface="Montserrat" panose="00000500000000000000" pitchFamily="2" charset="-18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0638622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641177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číslo snímku 1">
            <a:extLst>
              <a:ext uri="{FF2B5EF4-FFF2-40B4-BE49-F238E27FC236}">
                <a16:creationId xmlns:a16="http://schemas.microsoft.com/office/drawing/2014/main" id="{3D2C61DA-E382-43C9-BD0D-ED829641568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5C7B35F-41C2-4722-8CCE-50257C078129}" type="slidenum">
              <a:rPr lang="cs-CZ" smtClean="0"/>
              <a:pPr/>
              <a:t>2</a:t>
            </a:fld>
            <a:endParaRPr lang="cs-CZ" dirty="0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1BFE194D-8D3F-418E-B846-A6D28B68327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cs-CZ" b="1" dirty="0">
                <a:latin typeface="Montserrat Medium" panose="00000600000000000000" pitchFamily="2" charset="-18"/>
              </a:rPr>
              <a:t>Lekce: Zákon iZločin</a:t>
            </a:r>
            <a:br>
              <a:rPr lang="cs-CZ" dirty="0"/>
            </a:br>
            <a:r>
              <a:rPr lang="cs-CZ" dirty="0"/>
              <a:t>Lekci připravili: David Kudrna &amp; Petra Sobková,</a:t>
            </a:r>
            <a:br>
              <a:rPr lang="cs-CZ" dirty="0"/>
            </a:br>
            <a:r>
              <a:rPr lang="cs-CZ" dirty="0"/>
              <a:t>oddělení vzdělávání NÚKIB</a:t>
            </a:r>
          </a:p>
        </p:txBody>
      </p:sp>
      <p:sp>
        <p:nvSpPr>
          <p:cNvPr id="5" name="TextovéPole 4">
            <a:extLst>
              <a:ext uri="{FF2B5EF4-FFF2-40B4-BE49-F238E27FC236}">
                <a16:creationId xmlns:a16="http://schemas.microsoft.com/office/drawing/2014/main" id="{E52AB600-F0A6-4669-B108-CBF0E1164FAD}"/>
              </a:ext>
            </a:extLst>
          </p:cNvPr>
          <p:cNvSpPr txBox="1"/>
          <p:nvPr/>
        </p:nvSpPr>
        <p:spPr>
          <a:xfrm>
            <a:off x="592328" y="2034760"/>
            <a:ext cx="3162300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300" dirty="0">
                <a:solidFill>
                  <a:srgbClr val="7B7B85"/>
                </a:solidFill>
                <a:latin typeface="Montserrat Light" panose="00000400000000000000" pitchFamily="2" charset="-18"/>
              </a:rPr>
              <a:t>Příloha – pracovní list pro žáky:</a:t>
            </a:r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B547718F-1537-4779-810C-463BABC7557D}"/>
              </a:ext>
            </a:extLst>
          </p:cNvPr>
          <p:cNvSpPr txBox="1"/>
          <p:nvPr/>
        </p:nvSpPr>
        <p:spPr>
          <a:xfrm>
            <a:off x="579560" y="2896383"/>
            <a:ext cx="5833771" cy="9587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cs-CZ" sz="1300" dirty="0">
                <a:solidFill>
                  <a:schemeClr val="bg1">
                    <a:lumMod val="50000"/>
                  </a:schemeClr>
                </a:solidFill>
                <a:latin typeface="Montserrat Medium" panose="00000600000000000000" pitchFamily="2" charset="-18"/>
              </a:rPr>
              <a:t>Rozdělte si ve skupině níže uvedené problémové otázky.</a:t>
            </a:r>
            <a:br>
              <a:rPr lang="cs-CZ" sz="1300" dirty="0">
                <a:solidFill>
                  <a:schemeClr val="bg1">
                    <a:lumMod val="50000"/>
                  </a:schemeClr>
                </a:solidFill>
                <a:latin typeface="Montserrat Medium" panose="00000600000000000000" pitchFamily="2" charset="-18"/>
              </a:rPr>
            </a:br>
            <a:r>
              <a:rPr lang="cs-CZ" sz="1300" dirty="0">
                <a:solidFill>
                  <a:schemeClr val="bg1">
                    <a:lumMod val="50000"/>
                  </a:schemeClr>
                </a:solidFill>
                <a:latin typeface="Montserrat Medium" panose="00000600000000000000" pitchFamily="2" charset="-18"/>
              </a:rPr>
              <a:t>Každý člen skupiny za jednu otázku zodpovídá. Úkolem je zjistit</a:t>
            </a:r>
            <a:br>
              <a:rPr lang="cs-CZ" sz="1300" dirty="0">
                <a:solidFill>
                  <a:schemeClr val="bg1">
                    <a:lumMod val="50000"/>
                  </a:schemeClr>
                </a:solidFill>
                <a:latin typeface="Montserrat Medium" panose="00000600000000000000" pitchFamily="2" charset="-18"/>
              </a:rPr>
            </a:br>
            <a:r>
              <a:rPr lang="cs-CZ" sz="1300" dirty="0">
                <a:solidFill>
                  <a:schemeClr val="bg1">
                    <a:lumMod val="50000"/>
                  </a:schemeClr>
                </a:solidFill>
                <a:latin typeface="Montserrat Medium" panose="00000600000000000000" pitchFamily="2" charset="-18"/>
              </a:rPr>
              <a:t>na internetu správné řešení a seznámit s ním ostatní členy skupiny.</a:t>
            </a:r>
          </a:p>
        </p:txBody>
      </p:sp>
      <p:sp>
        <p:nvSpPr>
          <p:cNvPr id="10" name="TextovéPole 9">
            <a:extLst>
              <a:ext uri="{FF2B5EF4-FFF2-40B4-BE49-F238E27FC236}">
                <a16:creationId xmlns:a16="http://schemas.microsoft.com/office/drawing/2014/main" id="{BD7D1098-119B-4616-867D-5739BDE30D24}"/>
              </a:ext>
            </a:extLst>
          </p:cNvPr>
          <p:cNvSpPr txBox="1"/>
          <p:nvPr/>
        </p:nvSpPr>
        <p:spPr>
          <a:xfrm>
            <a:off x="592328" y="2327148"/>
            <a:ext cx="41351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>
                <a:latin typeface="Montserrat ExtraBold" panose="00000900000000000000" pitchFamily="2" charset="-18"/>
              </a:rPr>
              <a:t>Zákon iZločin: část 2 a) </a:t>
            </a:r>
          </a:p>
        </p:txBody>
      </p:sp>
      <p:pic>
        <p:nvPicPr>
          <p:cNvPr id="11" name="Obrázek 10">
            <a:extLst>
              <a:ext uri="{FF2B5EF4-FFF2-40B4-BE49-F238E27FC236}">
                <a16:creationId xmlns:a16="http://schemas.microsoft.com/office/drawing/2014/main" id="{A9DF5E78-A93C-4C10-A382-A1A0F796EA8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12528" y="2159384"/>
            <a:ext cx="787763" cy="787763"/>
          </a:xfrm>
          <a:prstGeom prst="rect">
            <a:avLst/>
          </a:prstGeom>
        </p:spPr>
      </p:pic>
      <p:graphicFrame>
        <p:nvGraphicFramePr>
          <p:cNvPr id="14" name="Tabulka 13">
            <a:extLst>
              <a:ext uri="{FF2B5EF4-FFF2-40B4-BE49-F238E27FC236}">
                <a16:creationId xmlns:a16="http://schemas.microsoft.com/office/drawing/2014/main" id="{334B3946-2312-48B1-B376-C27F601DCAB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87713185"/>
              </p:ext>
            </p:extLst>
          </p:nvPr>
        </p:nvGraphicFramePr>
        <p:xfrm>
          <a:off x="693768" y="4108288"/>
          <a:ext cx="5605351" cy="1731641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38100" dir="2700000" algn="tl" rotWithShape="0">
                    <a:prstClr val="black">
                      <a:alpha val="15000"/>
                    </a:prstClr>
                  </a:outerShdw>
                </a:effectLst>
                <a:tableStyleId>{5940675A-B579-460E-94D1-54222C63F5DA}</a:tableStyleId>
              </a:tblPr>
              <a:tblGrid>
                <a:gridCol w="888542">
                  <a:extLst>
                    <a:ext uri="{9D8B030D-6E8A-4147-A177-3AD203B41FA5}">
                      <a16:colId xmlns:a16="http://schemas.microsoft.com/office/drawing/2014/main" val="4021956502"/>
                    </a:ext>
                  </a:extLst>
                </a:gridCol>
                <a:gridCol w="4716809">
                  <a:extLst>
                    <a:ext uri="{9D8B030D-6E8A-4147-A177-3AD203B41FA5}">
                      <a16:colId xmlns:a16="http://schemas.microsoft.com/office/drawing/2014/main" val="175838966"/>
                    </a:ext>
                  </a:extLst>
                </a:gridCol>
              </a:tblGrid>
              <a:tr h="228781">
                <a:tc>
                  <a:txBody>
                    <a:bodyPr/>
                    <a:lstStyle/>
                    <a:p>
                      <a:pPr algn="ctr"/>
                      <a:r>
                        <a:rPr lang="cs-CZ" sz="1100" b="1" u="none" dirty="0">
                          <a:latin typeface="Montserrat" panose="00000500000000000000" pitchFamily="2" charset="-18"/>
                        </a:rPr>
                        <a:t>Úloha 1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1200" b="1" dirty="0">
                        <a:latin typeface="Montserrat" panose="00000500000000000000" pitchFamily="2" charset="-18"/>
                      </a:endParaRPr>
                    </a:p>
                  </a:txBody>
                  <a:tcPr anchor="ctr">
                    <a:lnR w="12700" cmpd="sng">
                      <a:noFill/>
                    </a:lnR>
                    <a:lnT w="12700" cmpd="sng">
                      <a:noFill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13609435"/>
                  </a:ext>
                </a:extLst>
              </a:tr>
              <a:tr h="705862">
                <a:tc gridSpan="2"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</a:pPr>
                      <a:r>
                        <a:rPr lang="cs-CZ" sz="1000" b="1" dirty="0">
                          <a:latin typeface="Montserrat" panose="00000500000000000000" pitchFamily="2" charset="-18"/>
                        </a:rPr>
                        <a:t>Nudíte se a hledáte film? Na YouTube jsou desítky filmů. Jedním z nich je i film režiséra Tomáše Vorla „Gympl“. Je umístěn na YouTube legálně? A je umisťování filmů YouTube obecně legální nebo ne? 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cs-CZ" sz="1200" dirty="0">
                        <a:latin typeface="Montserrat" panose="00000500000000000000" pitchFamily="2" charset="-1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11670254"/>
                  </a:ext>
                </a:extLst>
              </a:tr>
              <a:tr h="705862">
                <a:tc gridSpan="2"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</a:pPr>
                      <a:endParaRPr lang="cs-CZ" sz="1000" b="0" dirty="0">
                        <a:solidFill>
                          <a:schemeClr val="bg1">
                            <a:lumMod val="50000"/>
                          </a:schemeClr>
                        </a:solidFill>
                        <a:latin typeface="Montserrat" panose="00000500000000000000" pitchFamily="2" charset="-18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4999227"/>
                  </a:ext>
                </a:extLst>
              </a:tr>
            </a:tbl>
          </a:graphicData>
        </a:graphic>
      </p:graphicFrame>
      <p:graphicFrame>
        <p:nvGraphicFramePr>
          <p:cNvPr id="21" name="Tabulka 20">
            <a:extLst>
              <a:ext uri="{FF2B5EF4-FFF2-40B4-BE49-F238E27FC236}">
                <a16:creationId xmlns:a16="http://schemas.microsoft.com/office/drawing/2014/main" id="{C7B5F708-7174-41D5-AB1B-B9A0427BD9C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84301770"/>
              </p:ext>
            </p:extLst>
          </p:nvPr>
        </p:nvGraphicFramePr>
        <p:xfrm>
          <a:off x="693768" y="6183739"/>
          <a:ext cx="5605351" cy="1960241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38100" dir="2700000" algn="tl" rotWithShape="0">
                    <a:prstClr val="black">
                      <a:alpha val="15000"/>
                    </a:prstClr>
                  </a:outerShdw>
                </a:effectLst>
                <a:tableStyleId>{5940675A-B579-460E-94D1-54222C63F5DA}</a:tableStyleId>
              </a:tblPr>
              <a:tblGrid>
                <a:gridCol w="888542">
                  <a:extLst>
                    <a:ext uri="{9D8B030D-6E8A-4147-A177-3AD203B41FA5}">
                      <a16:colId xmlns:a16="http://schemas.microsoft.com/office/drawing/2014/main" val="4021956502"/>
                    </a:ext>
                  </a:extLst>
                </a:gridCol>
                <a:gridCol w="4716809">
                  <a:extLst>
                    <a:ext uri="{9D8B030D-6E8A-4147-A177-3AD203B41FA5}">
                      <a16:colId xmlns:a16="http://schemas.microsoft.com/office/drawing/2014/main" val="175838966"/>
                    </a:ext>
                  </a:extLst>
                </a:gridCol>
              </a:tblGrid>
              <a:tr h="228781">
                <a:tc>
                  <a:txBody>
                    <a:bodyPr/>
                    <a:lstStyle/>
                    <a:p>
                      <a:pPr algn="ctr"/>
                      <a:r>
                        <a:rPr lang="cs-CZ" sz="1100" b="1" u="none" dirty="0">
                          <a:latin typeface="Montserrat" panose="00000500000000000000" pitchFamily="2" charset="-18"/>
                        </a:rPr>
                        <a:t>Úloha 2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1200" b="1" dirty="0">
                        <a:latin typeface="Montserrat" panose="00000500000000000000" pitchFamily="2" charset="-18"/>
                      </a:endParaRPr>
                    </a:p>
                  </a:txBody>
                  <a:tcPr anchor="ctr">
                    <a:lnR w="12700" cmpd="sng">
                      <a:noFill/>
                    </a:lnR>
                    <a:lnT w="12700" cmpd="sng">
                      <a:noFill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13609435"/>
                  </a:ext>
                </a:extLst>
              </a:tr>
              <a:tr h="705862">
                <a:tc gridSpan="2"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</a:pPr>
                      <a:r>
                        <a:rPr lang="cs-CZ" sz="1000" b="1" dirty="0">
                          <a:latin typeface="Montserrat" panose="00000500000000000000" pitchFamily="2" charset="-18"/>
                        </a:rPr>
                        <a:t>Rádi byste školní prezentaci nebo video doplnili pěknou fotkou, ale nemáte jak</a:t>
                      </a:r>
                      <a:br>
                        <a:rPr lang="cs-CZ" sz="1000" b="1" dirty="0">
                          <a:latin typeface="Montserrat" panose="00000500000000000000" pitchFamily="2" charset="-18"/>
                        </a:rPr>
                      </a:br>
                      <a:r>
                        <a:rPr lang="cs-CZ" sz="1000" b="1" dirty="0">
                          <a:latin typeface="Montserrat" panose="00000500000000000000" pitchFamily="2" charset="-18"/>
                        </a:rPr>
                        <a:t>ji vytvořit? Jednou z on-line služeb, která nabízí fotografie k využití zdarma je služba </a:t>
                      </a:r>
                      <a:r>
                        <a:rPr lang="cs-CZ" sz="1000" b="1" dirty="0" err="1">
                          <a:latin typeface="Montserrat" panose="00000500000000000000" pitchFamily="2" charset="-18"/>
                        </a:rPr>
                        <a:t>Pexels</a:t>
                      </a:r>
                      <a:r>
                        <a:rPr lang="cs-CZ" sz="1000" b="1" dirty="0">
                          <a:latin typeface="Montserrat" panose="00000500000000000000" pitchFamily="2" charset="-18"/>
                        </a:rPr>
                        <a:t>. Přečtěte si licenční podmínky používání fotografií z této služby.</a:t>
                      </a:r>
                      <a:br>
                        <a:rPr lang="cs-CZ" sz="1000" b="1" dirty="0">
                          <a:latin typeface="Montserrat" panose="00000500000000000000" pitchFamily="2" charset="-18"/>
                        </a:rPr>
                      </a:br>
                      <a:r>
                        <a:rPr lang="cs-CZ" sz="1000" b="1" dirty="0">
                          <a:latin typeface="Montserrat" panose="00000500000000000000" pitchFamily="2" charset="-18"/>
                        </a:rPr>
                        <a:t>Co vše je dovoleno při použití fotografií? Najděte podobné služby (fotobanky). 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cs-CZ" sz="1200" dirty="0">
                        <a:latin typeface="Montserrat" panose="00000500000000000000" pitchFamily="2" charset="-1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11670254"/>
                  </a:ext>
                </a:extLst>
              </a:tr>
              <a:tr h="705862">
                <a:tc gridSpan="2"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</a:pPr>
                      <a:endParaRPr lang="cs-CZ" sz="1000" b="0" dirty="0">
                        <a:solidFill>
                          <a:schemeClr val="bg1">
                            <a:lumMod val="50000"/>
                          </a:schemeClr>
                        </a:solidFill>
                        <a:latin typeface="Montserrat" panose="00000500000000000000" pitchFamily="2" charset="-18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499922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062686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číslo snímku 1">
            <a:extLst>
              <a:ext uri="{FF2B5EF4-FFF2-40B4-BE49-F238E27FC236}">
                <a16:creationId xmlns:a16="http://schemas.microsoft.com/office/drawing/2014/main" id="{3D2C61DA-E382-43C9-BD0D-ED829641568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5C7B35F-41C2-4722-8CCE-50257C078129}" type="slidenum">
              <a:rPr lang="cs-CZ" smtClean="0"/>
              <a:pPr/>
              <a:t>3</a:t>
            </a:fld>
            <a:endParaRPr lang="cs-CZ" dirty="0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1BFE194D-8D3F-418E-B846-A6D28B68327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cs-CZ" b="1" dirty="0">
                <a:latin typeface="Montserrat Medium" panose="00000600000000000000" pitchFamily="2" charset="-18"/>
              </a:rPr>
              <a:t>Lekce: Zákon iZločin</a:t>
            </a:r>
            <a:br>
              <a:rPr lang="cs-CZ" dirty="0"/>
            </a:br>
            <a:r>
              <a:rPr lang="cs-CZ" dirty="0"/>
              <a:t>Lekci připravili: David Kudrna &amp; Petra Sobková,</a:t>
            </a:r>
            <a:br>
              <a:rPr lang="cs-CZ" dirty="0"/>
            </a:br>
            <a:r>
              <a:rPr lang="cs-CZ" dirty="0"/>
              <a:t>oddělení vzdělávání NÚKIB</a:t>
            </a:r>
          </a:p>
        </p:txBody>
      </p:sp>
      <p:sp>
        <p:nvSpPr>
          <p:cNvPr id="5" name="TextovéPole 4">
            <a:extLst>
              <a:ext uri="{FF2B5EF4-FFF2-40B4-BE49-F238E27FC236}">
                <a16:creationId xmlns:a16="http://schemas.microsoft.com/office/drawing/2014/main" id="{E52AB600-F0A6-4669-B108-CBF0E1164FAD}"/>
              </a:ext>
            </a:extLst>
          </p:cNvPr>
          <p:cNvSpPr txBox="1"/>
          <p:nvPr/>
        </p:nvSpPr>
        <p:spPr>
          <a:xfrm>
            <a:off x="592328" y="2034760"/>
            <a:ext cx="3162300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300" dirty="0">
                <a:solidFill>
                  <a:srgbClr val="7B7B85"/>
                </a:solidFill>
                <a:latin typeface="Montserrat Light" panose="00000400000000000000" pitchFamily="2" charset="-18"/>
              </a:rPr>
              <a:t>Příloha – pracovní list pro žáky:</a:t>
            </a:r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B547718F-1537-4779-810C-463BABC7557D}"/>
              </a:ext>
            </a:extLst>
          </p:cNvPr>
          <p:cNvSpPr txBox="1"/>
          <p:nvPr/>
        </p:nvSpPr>
        <p:spPr>
          <a:xfrm>
            <a:off x="579560" y="2896383"/>
            <a:ext cx="5833771" cy="9587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cs-CZ" sz="1300" dirty="0">
                <a:solidFill>
                  <a:schemeClr val="bg1">
                    <a:lumMod val="50000"/>
                  </a:schemeClr>
                </a:solidFill>
                <a:latin typeface="Montserrat Medium" panose="00000600000000000000" pitchFamily="2" charset="-18"/>
              </a:rPr>
              <a:t>Rozdělte si ve skupině níže uvedené problémové otázky.</a:t>
            </a:r>
            <a:br>
              <a:rPr lang="cs-CZ" sz="1300" dirty="0">
                <a:solidFill>
                  <a:schemeClr val="bg1">
                    <a:lumMod val="50000"/>
                  </a:schemeClr>
                </a:solidFill>
                <a:latin typeface="Montserrat Medium" panose="00000600000000000000" pitchFamily="2" charset="-18"/>
              </a:rPr>
            </a:br>
            <a:r>
              <a:rPr lang="cs-CZ" sz="1300" dirty="0">
                <a:solidFill>
                  <a:schemeClr val="bg1">
                    <a:lumMod val="50000"/>
                  </a:schemeClr>
                </a:solidFill>
                <a:latin typeface="Montserrat Medium" panose="00000600000000000000" pitchFamily="2" charset="-18"/>
              </a:rPr>
              <a:t>Každý člen skupiny za jednu otázku zodpovídá. Úkolem je zjistit</a:t>
            </a:r>
            <a:br>
              <a:rPr lang="cs-CZ" sz="1300" dirty="0">
                <a:solidFill>
                  <a:schemeClr val="bg1">
                    <a:lumMod val="50000"/>
                  </a:schemeClr>
                </a:solidFill>
                <a:latin typeface="Montserrat Medium" panose="00000600000000000000" pitchFamily="2" charset="-18"/>
              </a:rPr>
            </a:br>
            <a:r>
              <a:rPr lang="cs-CZ" sz="1300" dirty="0">
                <a:solidFill>
                  <a:schemeClr val="bg1">
                    <a:lumMod val="50000"/>
                  </a:schemeClr>
                </a:solidFill>
                <a:latin typeface="Montserrat Medium" panose="00000600000000000000" pitchFamily="2" charset="-18"/>
              </a:rPr>
              <a:t>na internetu správné řešení a seznámit s ním ostatní členy skupiny.</a:t>
            </a:r>
          </a:p>
        </p:txBody>
      </p:sp>
      <p:sp>
        <p:nvSpPr>
          <p:cNvPr id="10" name="TextovéPole 9">
            <a:extLst>
              <a:ext uri="{FF2B5EF4-FFF2-40B4-BE49-F238E27FC236}">
                <a16:creationId xmlns:a16="http://schemas.microsoft.com/office/drawing/2014/main" id="{BD7D1098-119B-4616-867D-5739BDE30D24}"/>
              </a:ext>
            </a:extLst>
          </p:cNvPr>
          <p:cNvSpPr txBox="1"/>
          <p:nvPr/>
        </p:nvSpPr>
        <p:spPr>
          <a:xfrm>
            <a:off x="592328" y="2327148"/>
            <a:ext cx="41351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>
                <a:latin typeface="Montserrat ExtraBold" panose="00000900000000000000" pitchFamily="2" charset="-18"/>
              </a:rPr>
              <a:t>Zákon iZločin: část 2 b) </a:t>
            </a:r>
          </a:p>
        </p:txBody>
      </p:sp>
      <p:pic>
        <p:nvPicPr>
          <p:cNvPr id="11" name="Obrázek 10">
            <a:extLst>
              <a:ext uri="{FF2B5EF4-FFF2-40B4-BE49-F238E27FC236}">
                <a16:creationId xmlns:a16="http://schemas.microsoft.com/office/drawing/2014/main" id="{A9DF5E78-A93C-4C10-A382-A1A0F796EA8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12528" y="2159384"/>
            <a:ext cx="787763" cy="787763"/>
          </a:xfrm>
          <a:prstGeom prst="rect">
            <a:avLst/>
          </a:prstGeom>
        </p:spPr>
      </p:pic>
      <p:graphicFrame>
        <p:nvGraphicFramePr>
          <p:cNvPr id="13" name="Tabulka 12">
            <a:extLst>
              <a:ext uri="{FF2B5EF4-FFF2-40B4-BE49-F238E27FC236}">
                <a16:creationId xmlns:a16="http://schemas.microsoft.com/office/drawing/2014/main" id="{63DCFE1B-30CA-4E5E-9723-D766D43A928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41001392"/>
              </p:ext>
            </p:extLst>
          </p:nvPr>
        </p:nvGraphicFramePr>
        <p:xfrm>
          <a:off x="693768" y="4108288"/>
          <a:ext cx="5605351" cy="2188841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38100" dir="2700000" algn="tl" rotWithShape="0">
                    <a:prstClr val="black">
                      <a:alpha val="15000"/>
                    </a:prstClr>
                  </a:outerShdw>
                </a:effectLst>
                <a:tableStyleId>{5940675A-B579-460E-94D1-54222C63F5DA}</a:tableStyleId>
              </a:tblPr>
              <a:tblGrid>
                <a:gridCol w="888542">
                  <a:extLst>
                    <a:ext uri="{9D8B030D-6E8A-4147-A177-3AD203B41FA5}">
                      <a16:colId xmlns:a16="http://schemas.microsoft.com/office/drawing/2014/main" val="4021956502"/>
                    </a:ext>
                  </a:extLst>
                </a:gridCol>
                <a:gridCol w="4716809">
                  <a:extLst>
                    <a:ext uri="{9D8B030D-6E8A-4147-A177-3AD203B41FA5}">
                      <a16:colId xmlns:a16="http://schemas.microsoft.com/office/drawing/2014/main" val="175838966"/>
                    </a:ext>
                  </a:extLst>
                </a:gridCol>
              </a:tblGrid>
              <a:tr h="228781">
                <a:tc>
                  <a:txBody>
                    <a:bodyPr/>
                    <a:lstStyle/>
                    <a:p>
                      <a:pPr algn="ctr"/>
                      <a:r>
                        <a:rPr lang="cs-CZ" sz="1100" b="1" u="none" dirty="0">
                          <a:latin typeface="Montserrat" panose="00000500000000000000" pitchFamily="2" charset="-18"/>
                        </a:rPr>
                        <a:t>Úloha 3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1200" b="1" dirty="0">
                        <a:latin typeface="Montserrat" panose="00000500000000000000" pitchFamily="2" charset="-18"/>
                      </a:endParaRPr>
                    </a:p>
                  </a:txBody>
                  <a:tcPr anchor="ctr">
                    <a:lnR w="12700" cmpd="sng">
                      <a:noFill/>
                    </a:lnR>
                    <a:lnT w="12700" cmpd="sng">
                      <a:noFill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13609435"/>
                  </a:ext>
                </a:extLst>
              </a:tr>
              <a:tr h="705862">
                <a:tc gridSpan="2"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</a:pPr>
                      <a:r>
                        <a:rPr lang="cs-CZ" sz="1000" b="1" dirty="0">
                          <a:latin typeface="Montserrat" panose="00000500000000000000" pitchFamily="2" charset="-18"/>
                        </a:rPr>
                        <a:t>Abychom mohli legálně použít například úryvek z knihy, musíme uvést zdroj</a:t>
                      </a:r>
                      <a:br>
                        <a:rPr lang="cs-CZ" sz="1000" b="1" dirty="0">
                          <a:latin typeface="Montserrat" panose="00000500000000000000" pitchFamily="2" charset="-18"/>
                        </a:rPr>
                      </a:br>
                      <a:r>
                        <a:rPr lang="cs-CZ" sz="1000" b="1" dirty="0">
                          <a:latin typeface="Montserrat" panose="00000500000000000000" pitchFamily="2" charset="-18"/>
                        </a:rPr>
                        <a:t>ze kterého jsme čerpali. Uvedení zdroje má svá pravidla, kterým se říká citace. Abychom se tato pravidla nemuseli učit, vznikla služba www.citace.com. Prozkoumejte ji a pomocí tohoto kódu: ISBN 978-80-265-0901-1 zjistěte, jak taková citace vypadá, co je v ní uvedeno a jaká kniha se pod tímto ISBN skrývá. 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cs-CZ" sz="1200" dirty="0">
                        <a:latin typeface="Montserrat" panose="00000500000000000000" pitchFamily="2" charset="-1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11670254"/>
                  </a:ext>
                </a:extLst>
              </a:tr>
              <a:tr h="705862">
                <a:tc gridSpan="2"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</a:pPr>
                      <a:endParaRPr lang="cs-CZ" sz="1000" b="0" dirty="0">
                        <a:solidFill>
                          <a:schemeClr val="bg1">
                            <a:lumMod val="50000"/>
                          </a:schemeClr>
                        </a:solidFill>
                        <a:latin typeface="Montserrat" panose="00000500000000000000" pitchFamily="2" charset="-18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4999227"/>
                  </a:ext>
                </a:extLst>
              </a:tr>
            </a:tbl>
          </a:graphicData>
        </a:graphic>
      </p:graphicFrame>
      <p:graphicFrame>
        <p:nvGraphicFramePr>
          <p:cNvPr id="14" name="Tabulka 13">
            <a:extLst>
              <a:ext uri="{FF2B5EF4-FFF2-40B4-BE49-F238E27FC236}">
                <a16:creationId xmlns:a16="http://schemas.microsoft.com/office/drawing/2014/main" id="{2427B5B7-5A7D-4664-9543-EC2019619E2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6826593"/>
              </p:ext>
            </p:extLst>
          </p:nvPr>
        </p:nvGraphicFramePr>
        <p:xfrm>
          <a:off x="711357" y="6598731"/>
          <a:ext cx="5605351" cy="1731641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38100" dir="2700000" algn="tl" rotWithShape="0">
                    <a:prstClr val="black">
                      <a:alpha val="15000"/>
                    </a:prstClr>
                  </a:outerShdw>
                </a:effectLst>
                <a:tableStyleId>{5940675A-B579-460E-94D1-54222C63F5DA}</a:tableStyleId>
              </a:tblPr>
              <a:tblGrid>
                <a:gridCol w="888542">
                  <a:extLst>
                    <a:ext uri="{9D8B030D-6E8A-4147-A177-3AD203B41FA5}">
                      <a16:colId xmlns:a16="http://schemas.microsoft.com/office/drawing/2014/main" val="4021956502"/>
                    </a:ext>
                  </a:extLst>
                </a:gridCol>
                <a:gridCol w="4716809">
                  <a:extLst>
                    <a:ext uri="{9D8B030D-6E8A-4147-A177-3AD203B41FA5}">
                      <a16:colId xmlns:a16="http://schemas.microsoft.com/office/drawing/2014/main" val="175838966"/>
                    </a:ext>
                  </a:extLst>
                </a:gridCol>
              </a:tblGrid>
              <a:tr h="228781">
                <a:tc>
                  <a:txBody>
                    <a:bodyPr/>
                    <a:lstStyle/>
                    <a:p>
                      <a:pPr algn="ctr"/>
                      <a:r>
                        <a:rPr lang="cs-CZ" sz="1100" b="1" u="none" dirty="0">
                          <a:latin typeface="Montserrat" panose="00000500000000000000" pitchFamily="2" charset="-18"/>
                        </a:rPr>
                        <a:t>Úloha 4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1200" b="1" dirty="0">
                        <a:latin typeface="Montserrat" panose="00000500000000000000" pitchFamily="2" charset="-18"/>
                      </a:endParaRPr>
                    </a:p>
                  </a:txBody>
                  <a:tcPr anchor="ctr">
                    <a:lnR w="12700" cmpd="sng">
                      <a:noFill/>
                    </a:lnR>
                    <a:lnT w="12700" cmpd="sng">
                      <a:noFill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13609435"/>
                  </a:ext>
                </a:extLst>
              </a:tr>
              <a:tr h="705862">
                <a:tc gridSpan="2"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</a:pPr>
                      <a:r>
                        <a:rPr lang="cs-CZ" sz="1000" b="1" dirty="0">
                          <a:latin typeface="Montserrat" panose="00000500000000000000" pitchFamily="2" charset="-18"/>
                        </a:rPr>
                        <a:t>Oblíbeným způsobem jak sdělit svůj aktuální pocit, náladu nebo se prostě jen tak pobavit je tvorba </a:t>
                      </a:r>
                      <a:r>
                        <a:rPr lang="cs-CZ" sz="1000" b="1" dirty="0" err="1">
                          <a:latin typeface="Montserrat" panose="00000500000000000000" pitchFamily="2" charset="-18"/>
                        </a:rPr>
                        <a:t>GIFů</a:t>
                      </a:r>
                      <a:r>
                        <a:rPr lang="cs-CZ" sz="1000" b="1" dirty="0">
                          <a:latin typeface="Montserrat" panose="00000500000000000000" pitchFamily="2" charset="-18"/>
                        </a:rPr>
                        <a:t> a </a:t>
                      </a:r>
                      <a:r>
                        <a:rPr lang="cs-CZ" sz="1000" b="1" dirty="0" err="1">
                          <a:latin typeface="Montserrat" panose="00000500000000000000" pitchFamily="2" charset="-18"/>
                        </a:rPr>
                        <a:t>memes</a:t>
                      </a:r>
                      <a:r>
                        <a:rPr lang="cs-CZ" sz="1000" b="1" dirty="0">
                          <a:latin typeface="Montserrat" panose="00000500000000000000" pitchFamily="2" charset="-18"/>
                        </a:rPr>
                        <a:t>. V těch jsou ale často úryvky filmů chráněných autorským právem. Je jejich tvorba a sdílení legální? 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cs-CZ" sz="1200" dirty="0">
                        <a:latin typeface="Montserrat" panose="00000500000000000000" pitchFamily="2" charset="-1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11670254"/>
                  </a:ext>
                </a:extLst>
              </a:tr>
              <a:tr h="705862">
                <a:tc gridSpan="2"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</a:pPr>
                      <a:endParaRPr lang="cs-CZ" sz="1000" b="0" dirty="0">
                        <a:latin typeface="Montserrat" panose="00000500000000000000" pitchFamily="2" charset="-18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499922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940021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číslo snímku 1">
            <a:extLst>
              <a:ext uri="{FF2B5EF4-FFF2-40B4-BE49-F238E27FC236}">
                <a16:creationId xmlns:a16="http://schemas.microsoft.com/office/drawing/2014/main" id="{3D2C61DA-E382-43C9-BD0D-ED829641568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5C7B35F-41C2-4722-8CCE-50257C078129}" type="slidenum">
              <a:rPr lang="cs-CZ" smtClean="0"/>
              <a:pPr/>
              <a:t>4</a:t>
            </a:fld>
            <a:endParaRPr lang="cs-CZ" dirty="0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1BFE194D-8D3F-418E-B846-A6D28B68327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cs-CZ" b="1" dirty="0">
                <a:latin typeface="Montserrat Medium" panose="00000600000000000000" pitchFamily="2" charset="-18"/>
              </a:rPr>
              <a:t>Lekce: Zákon iZločin</a:t>
            </a:r>
            <a:br>
              <a:rPr lang="cs-CZ" dirty="0"/>
            </a:br>
            <a:r>
              <a:rPr lang="cs-CZ" dirty="0"/>
              <a:t>Lekci připravili: David Kudrna &amp; Petra Sobková,</a:t>
            </a:r>
            <a:br>
              <a:rPr lang="cs-CZ" dirty="0"/>
            </a:br>
            <a:r>
              <a:rPr lang="cs-CZ" dirty="0"/>
              <a:t>oddělení vzdělávání NÚKIB</a:t>
            </a:r>
          </a:p>
        </p:txBody>
      </p:sp>
      <p:pic>
        <p:nvPicPr>
          <p:cNvPr id="11" name="Obrázek 10">
            <a:extLst>
              <a:ext uri="{FF2B5EF4-FFF2-40B4-BE49-F238E27FC236}">
                <a16:creationId xmlns:a16="http://schemas.microsoft.com/office/drawing/2014/main" id="{A9DF5E78-A93C-4C10-A382-A1A0F796EA8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38817" y="2129943"/>
            <a:ext cx="787763" cy="787763"/>
          </a:xfrm>
          <a:prstGeom prst="rect">
            <a:avLst/>
          </a:prstGeom>
        </p:spPr>
      </p:pic>
      <p:graphicFrame>
        <p:nvGraphicFramePr>
          <p:cNvPr id="13" name="Tabulka 12">
            <a:extLst>
              <a:ext uri="{FF2B5EF4-FFF2-40B4-BE49-F238E27FC236}">
                <a16:creationId xmlns:a16="http://schemas.microsoft.com/office/drawing/2014/main" id="{63DCFE1B-30CA-4E5E-9723-D766D43A928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99513434"/>
              </p:ext>
            </p:extLst>
          </p:nvPr>
        </p:nvGraphicFramePr>
        <p:xfrm>
          <a:off x="694865" y="3972818"/>
          <a:ext cx="5605351" cy="1025779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38100" dir="2700000" algn="tl" rotWithShape="0">
                    <a:prstClr val="black">
                      <a:alpha val="15000"/>
                    </a:prstClr>
                  </a:outerShdw>
                </a:effectLst>
                <a:tableStyleId>{5940675A-B579-460E-94D1-54222C63F5DA}</a:tableStyleId>
              </a:tblPr>
              <a:tblGrid>
                <a:gridCol w="888542">
                  <a:extLst>
                    <a:ext uri="{9D8B030D-6E8A-4147-A177-3AD203B41FA5}">
                      <a16:colId xmlns:a16="http://schemas.microsoft.com/office/drawing/2014/main" val="4021956502"/>
                    </a:ext>
                  </a:extLst>
                </a:gridCol>
                <a:gridCol w="4716809">
                  <a:extLst>
                    <a:ext uri="{9D8B030D-6E8A-4147-A177-3AD203B41FA5}">
                      <a16:colId xmlns:a16="http://schemas.microsoft.com/office/drawing/2014/main" val="175838966"/>
                    </a:ext>
                  </a:extLst>
                </a:gridCol>
              </a:tblGrid>
              <a:tr h="228781">
                <a:tc>
                  <a:txBody>
                    <a:bodyPr/>
                    <a:lstStyle/>
                    <a:p>
                      <a:pPr algn="ctr"/>
                      <a:r>
                        <a:rPr lang="cs-CZ" sz="1100" b="1" u="none" dirty="0">
                          <a:latin typeface="Montserrat" panose="00000500000000000000" pitchFamily="2" charset="-18"/>
                        </a:rPr>
                        <a:t>Úloha 1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1200" b="1" dirty="0">
                        <a:latin typeface="Montserrat" panose="00000500000000000000" pitchFamily="2" charset="-18"/>
                      </a:endParaRPr>
                    </a:p>
                  </a:txBody>
                  <a:tcPr anchor="ctr">
                    <a:lnR w="12700" cmpd="sng">
                      <a:noFill/>
                    </a:lnR>
                    <a:lnT w="12700" cmpd="sng">
                      <a:noFill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13609435"/>
                  </a:ext>
                </a:extLst>
              </a:tr>
              <a:tr h="705862">
                <a:tc gridSpan="2">
                  <a:txBody>
                    <a:bodyPr/>
                    <a:lstStyle/>
                    <a:p>
                      <a:pPr marL="0" marR="0" lvl="0" indent="0" algn="l" defTabSz="1320759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000" b="1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Montserrat" panose="00000500000000000000" pitchFamily="2" charset="-18"/>
                        </a:rPr>
                        <a:t>Film Gympl je na </a:t>
                      </a:r>
                      <a:r>
                        <a:rPr lang="cs-CZ" sz="1000" b="1" dirty="0" err="1">
                          <a:solidFill>
                            <a:schemeClr val="bg1">
                              <a:lumMod val="50000"/>
                            </a:schemeClr>
                          </a:solidFill>
                          <a:latin typeface="Montserrat" panose="00000500000000000000" pitchFamily="2" charset="-18"/>
                        </a:rPr>
                        <a:t>YouTube</a:t>
                      </a:r>
                      <a:r>
                        <a:rPr lang="cs-CZ" sz="1000" b="1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Montserrat" panose="00000500000000000000" pitchFamily="2" charset="-18"/>
                        </a:rPr>
                        <a:t> umístěn legálně (VOREL FILM </a:t>
                      </a:r>
                      <a:r>
                        <a:rPr lang="cs-CZ" sz="1000" b="1" dirty="0" err="1">
                          <a:solidFill>
                            <a:schemeClr val="bg1">
                              <a:lumMod val="50000"/>
                            </a:schemeClr>
                          </a:solidFill>
                          <a:latin typeface="Montserrat" panose="00000500000000000000" pitchFamily="2" charset="-18"/>
                        </a:rPr>
                        <a:t>official</a:t>
                      </a:r>
                      <a:r>
                        <a:rPr lang="cs-CZ" sz="1000" b="1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Montserrat" panose="00000500000000000000" pitchFamily="2" charset="-18"/>
                        </a:rPr>
                        <a:t> </a:t>
                      </a:r>
                      <a:r>
                        <a:rPr lang="cs-CZ" sz="1000" b="1" dirty="0" err="1">
                          <a:solidFill>
                            <a:schemeClr val="bg1">
                              <a:lumMod val="50000"/>
                            </a:schemeClr>
                          </a:solidFill>
                          <a:latin typeface="Montserrat" panose="00000500000000000000" pitchFamily="2" charset="-18"/>
                        </a:rPr>
                        <a:t>channel</a:t>
                      </a:r>
                      <a:r>
                        <a:rPr lang="cs-CZ" sz="1000" b="1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Montserrat" panose="00000500000000000000" pitchFamily="2" charset="-18"/>
                        </a:rPr>
                        <a:t>). Řada filmů však na </a:t>
                      </a:r>
                      <a:r>
                        <a:rPr lang="cs-CZ" sz="1000" b="1" dirty="0" err="1">
                          <a:solidFill>
                            <a:schemeClr val="bg1">
                              <a:lumMod val="50000"/>
                            </a:schemeClr>
                          </a:solidFill>
                          <a:latin typeface="Montserrat" panose="00000500000000000000" pitchFamily="2" charset="-18"/>
                        </a:rPr>
                        <a:t>YouTube</a:t>
                      </a:r>
                      <a:r>
                        <a:rPr lang="cs-CZ" sz="1000" b="1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Montserrat" panose="00000500000000000000" pitchFamily="2" charset="-18"/>
                        </a:rPr>
                        <a:t> umístěna legálně </a:t>
                      </a:r>
                      <a:r>
                        <a:rPr lang="cs-CZ" sz="1000" b="1">
                          <a:solidFill>
                            <a:schemeClr val="bg1">
                              <a:lumMod val="50000"/>
                            </a:schemeClr>
                          </a:solidFill>
                          <a:latin typeface="Montserrat" panose="00000500000000000000" pitchFamily="2" charset="-18"/>
                        </a:rPr>
                        <a:t>není a </a:t>
                      </a:r>
                      <a:r>
                        <a:rPr lang="cs-CZ" sz="1000" b="1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Montserrat" panose="00000500000000000000" pitchFamily="2" charset="-18"/>
                        </a:rPr>
                        <a:t>jedná se o práci internetových pirátů. Odkaz na </a:t>
                      </a:r>
                      <a:r>
                        <a:rPr lang="cs-CZ" sz="1000" b="1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Montserrat" panose="00000500000000000000" pitchFamily="2" charset="-18"/>
                          <a:hlinkClick r:id="rId4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zdroj</a:t>
                      </a:r>
                      <a:r>
                        <a:rPr lang="cs-CZ" sz="1000" b="1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Montserrat" panose="00000500000000000000" pitchFamily="2" charset="-18"/>
                        </a:rPr>
                        <a:t>. 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4999227"/>
                  </a:ext>
                </a:extLst>
              </a:tr>
            </a:tbl>
          </a:graphicData>
        </a:graphic>
      </p:graphicFrame>
      <p:sp>
        <p:nvSpPr>
          <p:cNvPr id="12" name="TextovéPole 11">
            <a:extLst>
              <a:ext uri="{FF2B5EF4-FFF2-40B4-BE49-F238E27FC236}">
                <a16:creationId xmlns:a16="http://schemas.microsoft.com/office/drawing/2014/main" id="{C7D6E93A-4E84-43E4-9D00-0D6704A59464}"/>
              </a:ext>
            </a:extLst>
          </p:cNvPr>
          <p:cNvSpPr txBox="1"/>
          <p:nvPr/>
        </p:nvSpPr>
        <p:spPr>
          <a:xfrm>
            <a:off x="592328" y="2034760"/>
            <a:ext cx="4281424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300" dirty="0">
                <a:solidFill>
                  <a:srgbClr val="7B7B85"/>
                </a:solidFill>
                <a:latin typeface="Montserrat Light" panose="00000400000000000000" pitchFamily="2" charset="-18"/>
              </a:rPr>
              <a:t>Příloha – modelové řešení:</a:t>
            </a:r>
          </a:p>
        </p:txBody>
      </p:sp>
      <p:sp>
        <p:nvSpPr>
          <p:cNvPr id="15" name="TextovéPole 14">
            <a:extLst>
              <a:ext uri="{FF2B5EF4-FFF2-40B4-BE49-F238E27FC236}">
                <a16:creationId xmlns:a16="http://schemas.microsoft.com/office/drawing/2014/main" id="{804F79DF-A080-436B-A11B-4F88E990D41D}"/>
              </a:ext>
            </a:extLst>
          </p:cNvPr>
          <p:cNvSpPr txBox="1"/>
          <p:nvPr/>
        </p:nvSpPr>
        <p:spPr>
          <a:xfrm>
            <a:off x="590884" y="2896383"/>
            <a:ext cx="5709332" cy="9587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cs-CZ" sz="1300" dirty="0">
                <a:solidFill>
                  <a:schemeClr val="bg1">
                    <a:lumMod val="50000"/>
                  </a:schemeClr>
                </a:solidFill>
                <a:latin typeface="Montserrat Medium" panose="00000600000000000000" pitchFamily="2" charset="-18"/>
              </a:rPr>
              <a:t>Níže poskytujeme ukázku řešení. Ukázka je aktuální k lednu 2021. Technologie se vyvíjí rychlým tempem, pokud žáci vyhledají jiné řešení, poskytněte prostor ho obhájit a ukázat zdroj informací.</a:t>
            </a:r>
          </a:p>
        </p:txBody>
      </p:sp>
      <p:sp>
        <p:nvSpPr>
          <p:cNvPr id="16" name="TextovéPole 15">
            <a:extLst>
              <a:ext uri="{FF2B5EF4-FFF2-40B4-BE49-F238E27FC236}">
                <a16:creationId xmlns:a16="http://schemas.microsoft.com/office/drawing/2014/main" id="{1BA28238-C130-4A99-B4BD-7ED035CE54CA}"/>
              </a:ext>
            </a:extLst>
          </p:cNvPr>
          <p:cNvSpPr txBox="1"/>
          <p:nvPr/>
        </p:nvSpPr>
        <p:spPr>
          <a:xfrm>
            <a:off x="590884" y="2327148"/>
            <a:ext cx="4135120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cs-CZ" sz="2400" dirty="0">
                <a:latin typeface="Montserrat ExtraBold" panose="00000900000000000000" pitchFamily="2" charset="-18"/>
              </a:rPr>
              <a:t>Zákon iZločin: řešení</a:t>
            </a:r>
          </a:p>
        </p:txBody>
      </p:sp>
      <p:graphicFrame>
        <p:nvGraphicFramePr>
          <p:cNvPr id="18" name="Tabulka 17">
            <a:extLst>
              <a:ext uri="{FF2B5EF4-FFF2-40B4-BE49-F238E27FC236}">
                <a16:creationId xmlns:a16="http://schemas.microsoft.com/office/drawing/2014/main" id="{F5604530-3263-4BF7-821C-0D8BDC62948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69556591"/>
              </p:ext>
            </p:extLst>
          </p:nvPr>
        </p:nvGraphicFramePr>
        <p:xfrm>
          <a:off x="694862" y="5096410"/>
          <a:ext cx="5605351" cy="1025779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38100" dir="2700000" algn="tl" rotWithShape="0">
                    <a:prstClr val="black">
                      <a:alpha val="15000"/>
                    </a:prstClr>
                  </a:outerShdw>
                </a:effectLst>
                <a:tableStyleId>{5940675A-B579-460E-94D1-54222C63F5DA}</a:tableStyleId>
              </a:tblPr>
              <a:tblGrid>
                <a:gridCol w="888542">
                  <a:extLst>
                    <a:ext uri="{9D8B030D-6E8A-4147-A177-3AD203B41FA5}">
                      <a16:colId xmlns:a16="http://schemas.microsoft.com/office/drawing/2014/main" val="4021956502"/>
                    </a:ext>
                  </a:extLst>
                </a:gridCol>
                <a:gridCol w="4716809">
                  <a:extLst>
                    <a:ext uri="{9D8B030D-6E8A-4147-A177-3AD203B41FA5}">
                      <a16:colId xmlns:a16="http://schemas.microsoft.com/office/drawing/2014/main" val="175838966"/>
                    </a:ext>
                  </a:extLst>
                </a:gridCol>
              </a:tblGrid>
              <a:tr h="228781">
                <a:tc>
                  <a:txBody>
                    <a:bodyPr/>
                    <a:lstStyle/>
                    <a:p>
                      <a:pPr algn="ctr"/>
                      <a:r>
                        <a:rPr lang="cs-CZ" sz="1100" b="1" u="none" dirty="0">
                          <a:latin typeface="Montserrat" panose="00000500000000000000" pitchFamily="2" charset="-18"/>
                        </a:rPr>
                        <a:t>Úloha 2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1200" b="1" dirty="0">
                        <a:latin typeface="Montserrat" panose="00000500000000000000" pitchFamily="2" charset="-18"/>
                      </a:endParaRPr>
                    </a:p>
                  </a:txBody>
                  <a:tcPr anchor="ctr">
                    <a:lnR w="12700" cmpd="sng">
                      <a:noFill/>
                    </a:lnR>
                    <a:lnT w="12700" cmpd="sng">
                      <a:noFill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13609435"/>
                  </a:ext>
                </a:extLst>
              </a:tr>
              <a:tr h="705862">
                <a:tc gridSpan="2">
                  <a:txBody>
                    <a:bodyPr/>
                    <a:lstStyle/>
                    <a:p>
                      <a:pPr marL="0" marR="0" lvl="0" indent="0" algn="l" defTabSz="1320759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000" b="1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Montserrat" panose="00000500000000000000" pitchFamily="2" charset="-18"/>
                        </a:rPr>
                        <a:t>Všechny fotografie ve službě jsou zdarma, není nutné uvádět zdroj nebo jméno autora, fotografie je možné dále upravovat. Odkaz na </a:t>
                      </a:r>
                      <a:r>
                        <a:rPr lang="cs-CZ" sz="1000" b="1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Montserrat" panose="00000500000000000000" pitchFamily="2" charset="-18"/>
                          <a:hlinkClick r:id="rId5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zdroj</a:t>
                      </a:r>
                      <a:r>
                        <a:rPr lang="cs-CZ" sz="1000" b="1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Montserrat" panose="00000500000000000000" pitchFamily="2" charset="-18"/>
                        </a:rPr>
                        <a:t>. Podobnými službami jsou například </a:t>
                      </a:r>
                      <a:r>
                        <a:rPr lang="cs-CZ" sz="1000" b="1" dirty="0" err="1">
                          <a:solidFill>
                            <a:schemeClr val="bg1">
                              <a:lumMod val="50000"/>
                            </a:schemeClr>
                          </a:solidFill>
                          <a:latin typeface="Montserrat" panose="00000500000000000000" pitchFamily="2" charset="-18"/>
                        </a:rPr>
                        <a:t>Pixabay</a:t>
                      </a:r>
                      <a:r>
                        <a:rPr lang="cs-CZ" sz="1000" b="1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Montserrat" panose="00000500000000000000" pitchFamily="2" charset="-18"/>
                        </a:rPr>
                        <a:t>, </a:t>
                      </a:r>
                      <a:r>
                        <a:rPr lang="cs-CZ" sz="1000" b="1" dirty="0" err="1">
                          <a:solidFill>
                            <a:schemeClr val="bg1">
                              <a:lumMod val="50000"/>
                            </a:schemeClr>
                          </a:solidFill>
                          <a:latin typeface="Montserrat" panose="00000500000000000000" pitchFamily="2" charset="-18"/>
                        </a:rPr>
                        <a:t>Freepik</a:t>
                      </a:r>
                      <a:r>
                        <a:rPr lang="cs-CZ" sz="1000" b="1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Montserrat" panose="00000500000000000000" pitchFamily="2" charset="-18"/>
                        </a:rPr>
                        <a:t>. </a:t>
                      </a:r>
                      <a:endParaRPr lang="cs-CZ" sz="1000" b="1" dirty="0">
                        <a:latin typeface="Montserrat" panose="00000500000000000000" pitchFamily="2" charset="-18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4999227"/>
                  </a:ext>
                </a:extLst>
              </a:tr>
            </a:tbl>
          </a:graphicData>
        </a:graphic>
      </p:graphicFrame>
      <p:graphicFrame>
        <p:nvGraphicFramePr>
          <p:cNvPr id="19" name="Tabulka 18">
            <a:extLst>
              <a:ext uri="{FF2B5EF4-FFF2-40B4-BE49-F238E27FC236}">
                <a16:creationId xmlns:a16="http://schemas.microsoft.com/office/drawing/2014/main" id="{1374972C-E026-40BC-8A7B-0609A8F6487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79592"/>
              </p:ext>
            </p:extLst>
          </p:nvPr>
        </p:nvGraphicFramePr>
        <p:xfrm>
          <a:off x="694864" y="6231301"/>
          <a:ext cx="5605351" cy="980182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38100" dir="2700000" algn="tl" rotWithShape="0">
                    <a:prstClr val="black">
                      <a:alpha val="15000"/>
                    </a:prstClr>
                  </a:outerShdw>
                </a:effectLst>
                <a:tableStyleId>{5940675A-B579-460E-94D1-54222C63F5DA}</a:tableStyleId>
              </a:tblPr>
              <a:tblGrid>
                <a:gridCol w="888542">
                  <a:extLst>
                    <a:ext uri="{9D8B030D-6E8A-4147-A177-3AD203B41FA5}">
                      <a16:colId xmlns:a16="http://schemas.microsoft.com/office/drawing/2014/main" val="4021956502"/>
                    </a:ext>
                  </a:extLst>
                </a:gridCol>
                <a:gridCol w="4716809">
                  <a:extLst>
                    <a:ext uri="{9D8B030D-6E8A-4147-A177-3AD203B41FA5}">
                      <a16:colId xmlns:a16="http://schemas.microsoft.com/office/drawing/2014/main" val="175838966"/>
                    </a:ext>
                  </a:extLst>
                </a:gridCol>
              </a:tblGrid>
              <a:tr h="228781">
                <a:tc>
                  <a:txBody>
                    <a:bodyPr/>
                    <a:lstStyle/>
                    <a:p>
                      <a:pPr algn="ctr"/>
                      <a:r>
                        <a:rPr lang="cs-CZ" sz="1100" b="1" u="none" dirty="0">
                          <a:latin typeface="Montserrat" panose="00000500000000000000" pitchFamily="2" charset="-18"/>
                        </a:rPr>
                        <a:t>Úloha 3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1200" b="1" dirty="0">
                        <a:latin typeface="Montserrat" panose="00000500000000000000" pitchFamily="2" charset="-18"/>
                      </a:endParaRPr>
                    </a:p>
                  </a:txBody>
                  <a:tcPr anchor="ctr">
                    <a:lnR w="12700" cmpd="sng">
                      <a:noFill/>
                    </a:lnR>
                    <a:lnT w="12700" cmpd="sng">
                      <a:noFill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13609435"/>
                  </a:ext>
                </a:extLst>
              </a:tr>
              <a:tr h="705862">
                <a:tc gridSpan="2">
                  <a:txBody>
                    <a:bodyPr/>
                    <a:lstStyle/>
                    <a:p>
                      <a:pPr marL="0" marR="0" lvl="0" indent="0" algn="l" defTabSz="1320759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000" b="1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Montserrat" panose="00000500000000000000" pitchFamily="2" charset="-18"/>
                        </a:rPr>
                        <a:t>KOVÁŘ, Karel. </a:t>
                      </a:r>
                      <a:r>
                        <a:rPr lang="cs-CZ" sz="1000" b="1" i="1" dirty="0" err="1">
                          <a:solidFill>
                            <a:schemeClr val="bg1">
                              <a:lumMod val="50000"/>
                            </a:schemeClr>
                          </a:solidFill>
                          <a:latin typeface="Montserrat" panose="00000500000000000000" pitchFamily="2" charset="-18"/>
                        </a:rPr>
                        <a:t>IPohádka</a:t>
                      </a:r>
                      <a:r>
                        <a:rPr lang="cs-CZ" sz="1000" b="1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Montserrat" panose="00000500000000000000" pitchFamily="2" charset="-18"/>
                        </a:rPr>
                        <a:t>. V Brně: </a:t>
                      </a:r>
                      <a:r>
                        <a:rPr lang="cs-CZ" sz="1000" b="1" dirty="0" err="1">
                          <a:solidFill>
                            <a:schemeClr val="bg1">
                              <a:lumMod val="50000"/>
                            </a:schemeClr>
                          </a:solidFill>
                          <a:latin typeface="Montserrat" panose="00000500000000000000" pitchFamily="2" charset="-18"/>
                        </a:rPr>
                        <a:t>BizBooks</a:t>
                      </a:r>
                      <a:r>
                        <a:rPr lang="cs-CZ" sz="1000" b="1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Montserrat" panose="00000500000000000000" pitchFamily="2" charset="-18"/>
                        </a:rPr>
                        <a:t>, 2019. ISBN 978-80-265-0901-1. 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4999227"/>
                  </a:ext>
                </a:extLst>
              </a:tr>
            </a:tbl>
          </a:graphicData>
        </a:graphic>
      </p:graphicFrame>
      <p:graphicFrame>
        <p:nvGraphicFramePr>
          <p:cNvPr id="20" name="Tabulka 19">
            <a:extLst>
              <a:ext uri="{FF2B5EF4-FFF2-40B4-BE49-F238E27FC236}">
                <a16:creationId xmlns:a16="http://schemas.microsoft.com/office/drawing/2014/main" id="{F59A58E8-DB3D-47DC-8410-D84D970418E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92193038"/>
              </p:ext>
            </p:extLst>
          </p:nvPr>
        </p:nvGraphicFramePr>
        <p:xfrm>
          <a:off x="694861" y="7381149"/>
          <a:ext cx="5605351" cy="980182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38100" dir="2700000" algn="tl" rotWithShape="0">
                    <a:prstClr val="black">
                      <a:alpha val="15000"/>
                    </a:prstClr>
                  </a:outerShdw>
                </a:effectLst>
                <a:tableStyleId>{5940675A-B579-460E-94D1-54222C63F5DA}</a:tableStyleId>
              </a:tblPr>
              <a:tblGrid>
                <a:gridCol w="888542">
                  <a:extLst>
                    <a:ext uri="{9D8B030D-6E8A-4147-A177-3AD203B41FA5}">
                      <a16:colId xmlns:a16="http://schemas.microsoft.com/office/drawing/2014/main" val="4021956502"/>
                    </a:ext>
                  </a:extLst>
                </a:gridCol>
                <a:gridCol w="4716809">
                  <a:extLst>
                    <a:ext uri="{9D8B030D-6E8A-4147-A177-3AD203B41FA5}">
                      <a16:colId xmlns:a16="http://schemas.microsoft.com/office/drawing/2014/main" val="175838966"/>
                    </a:ext>
                  </a:extLst>
                </a:gridCol>
              </a:tblGrid>
              <a:tr h="228781">
                <a:tc>
                  <a:txBody>
                    <a:bodyPr/>
                    <a:lstStyle/>
                    <a:p>
                      <a:pPr algn="ctr"/>
                      <a:r>
                        <a:rPr lang="cs-CZ" sz="1100" b="1" u="none" dirty="0">
                          <a:latin typeface="Montserrat" panose="00000500000000000000" pitchFamily="2" charset="-18"/>
                        </a:rPr>
                        <a:t>Úloha 4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1200" b="1" dirty="0">
                        <a:latin typeface="Montserrat" panose="00000500000000000000" pitchFamily="2" charset="-18"/>
                      </a:endParaRPr>
                    </a:p>
                  </a:txBody>
                  <a:tcPr anchor="ctr">
                    <a:lnR w="12700" cmpd="sng">
                      <a:noFill/>
                    </a:lnR>
                    <a:lnT w="12700" cmpd="sng">
                      <a:noFill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13609435"/>
                  </a:ext>
                </a:extLst>
              </a:tr>
              <a:tr h="705862">
                <a:tc gridSpan="2"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</a:pPr>
                      <a:r>
                        <a:rPr lang="cs-CZ" sz="1000" b="1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Montserrat" panose="00000500000000000000" pitchFamily="2" charset="-18"/>
                        </a:rPr>
                        <a:t>Tvorba a sdílení </a:t>
                      </a:r>
                      <a:r>
                        <a:rPr lang="cs-CZ" sz="1000" b="1" dirty="0" err="1">
                          <a:solidFill>
                            <a:schemeClr val="bg1">
                              <a:lumMod val="50000"/>
                            </a:schemeClr>
                          </a:solidFill>
                          <a:latin typeface="Montserrat" panose="00000500000000000000" pitchFamily="2" charset="-18"/>
                        </a:rPr>
                        <a:t>GIPHů</a:t>
                      </a:r>
                      <a:r>
                        <a:rPr lang="cs-CZ" sz="1000" b="1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Montserrat" panose="00000500000000000000" pitchFamily="2" charset="-18"/>
                        </a:rPr>
                        <a:t> a </a:t>
                      </a:r>
                      <a:r>
                        <a:rPr lang="cs-CZ" sz="1000" b="1" dirty="0" err="1">
                          <a:solidFill>
                            <a:schemeClr val="bg1">
                              <a:lumMod val="50000"/>
                            </a:schemeClr>
                          </a:solidFill>
                          <a:latin typeface="Montserrat" panose="00000500000000000000" pitchFamily="2" charset="-18"/>
                        </a:rPr>
                        <a:t>memes</a:t>
                      </a:r>
                      <a:r>
                        <a:rPr lang="cs-CZ" sz="1000" b="1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Montserrat" panose="00000500000000000000" pitchFamily="2" charset="-18"/>
                        </a:rPr>
                        <a:t> je legální. </a:t>
                      </a:r>
                      <a:endParaRPr lang="cs-CZ" sz="1000" b="1" dirty="0">
                        <a:latin typeface="Montserrat" panose="00000500000000000000" pitchFamily="2" charset="-18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499922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74193607"/>
      </p:ext>
    </p:extLst>
  </p:cSld>
  <p:clrMapOvr>
    <a:masterClrMapping/>
  </p:clrMapOvr>
</p:sld>
</file>

<file path=ppt/theme/theme1.xml><?xml version="1.0" encoding="utf-8"?>
<a:theme xmlns:a="http://schemas.openxmlformats.org/drawingml/2006/main" name="Úvodní stránk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677</TotalTime>
  <Words>580</Words>
  <Application>Microsoft Office PowerPoint</Application>
  <PresentationFormat>A4 (210 × 297 mm)</PresentationFormat>
  <Paragraphs>40</Paragraphs>
  <Slides>4</Slides>
  <Notes>3</Notes>
  <HiddenSlides>0</HiddenSlides>
  <MMClips>0</MMClips>
  <ScaleCrop>false</ScaleCrop>
  <HeadingPairs>
    <vt:vector size="6" baseType="variant">
      <vt:variant>
        <vt:lpstr>Použitá písma</vt:lpstr>
      </vt:variant>
      <vt:variant>
        <vt:i4>6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4</vt:i4>
      </vt:variant>
    </vt:vector>
  </HeadingPairs>
  <TitlesOfParts>
    <vt:vector size="11" baseType="lpstr">
      <vt:lpstr>Arial</vt:lpstr>
      <vt:lpstr>Calibri</vt:lpstr>
      <vt:lpstr>Montserrat</vt:lpstr>
      <vt:lpstr>Montserrat ExtraBold</vt:lpstr>
      <vt:lpstr>Montserrat Light</vt:lpstr>
      <vt:lpstr>Montserrat Medium</vt:lpstr>
      <vt:lpstr>Úvodní stránka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Kudrna David</dc:creator>
  <cp:lastModifiedBy>Kudrna David</cp:lastModifiedBy>
  <cp:revision>121</cp:revision>
  <dcterms:created xsi:type="dcterms:W3CDTF">2020-11-05T07:27:17Z</dcterms:created>
  <dcterms:modified xsi:type="dcterms:W3CDTF">2021-02-03T09:19:57Z</dcterms:modified>
</cp:coreProperties>
</file>