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4" r:id="rId2"/>
    <p:sldId id="266" r:id="rId3"/>
  </p:sldIdLst>
  <p:sldSz cx="6858000" cy="9906000" type="A4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7B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Světlý sty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Střední styl 1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mavý sty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2" autoAdjust="0"/>
    <p:restoredTop sz="93883" autoAdjust="0"/>
  </p:normalViewPr>
  <p:slideViewPr>
    <p:cSldViewPr snapToGrid="0">
      <p:cViewPr varScale="1">
        <p:scale>
          <a:sx n="45" d="100"/>
          <a:sy n="45" d="100"/>
        </p:scale>
        <p:origin x="214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14F76-E572-4A1F-9A70-718113960EF0}" type="datetimeFigureOut">
              <a:rPr lang="cs-CZ" smtClean="0"/>
              <a:t>03.02.2021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CC6A7-1884-4DF1-B637-63F1427619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418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B977EC6-AAA7-4C03-84D6-6E9A7BA700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Montserrat ExtraBold" panose="00000900000000000000" pitchFamily="2" charset="-18"/>
              </a:defRPr>
            </a:lvl1pPr>
          </a:lstStyle>
          <a:p>
            <a:fld id="{95C7B35F-41C2-4722-8CCE-50257C07812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5BA99E0F-87CE-4A85-A7C0-60DED566B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0884" y="8595360"/>
            <a:ext cx="4753748" cy="634973"/>
          </a:xfrm>
          <a:prstGeom prst="rect">
            <a:avLst/>
          </a:prstGeom>
        </p:spPr>
        <p:txBody>
          <a:bodyPr/>
          <a:lstStyle>
            <a:lvl1pPr>
              <a:lnSpc>
                <a:spcPts val="1500"/>
              </a:lnSpc>
              <a:defRPr sz="95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-18"/>
              </a:defRPr>
            </a:lvl1pPr>
          </a:lstStyle>
          <a:p>
            <a:r>
              <a:rPr lang="cs-CZ" b="1" dirty="0">
                <a:latin typeface="Montserrat Medium" panose="00000600000000000000" pitchFamily="2" charset="-18"/>
              </a:rPr>
              <a:t>Lekce: Soumrak lidstva</a:t>
            </a:r>
            <a:br>
              <a:rPr lang="cs-CZ" dirty="0"/>
            </a:br>
            <a:r>
              <a:rPr lang="cs-CZ" dirty="0"/>
              <a:t>Lekci připravili: David Kudrna &amp; Petra Sobková,</a:t>
            </a:r>
            <a:br>
              <a:rPr lang="cs-CZ" dirty="0"/>
            </a:br>
            <a:r>
              <a:rPr lang="cs-CZ" dirty="0"/>
              <a:t>oddělení vzdělávání NÚKIB</a:t>
            </a:r>
          </a:p>
        </p:txBody>
      </p:sp>
    </p:spTree>
    <p:extLst>
      <p:ext uri="{BB962C8B-B14F-4D97-AF65-F5344CB8AC3E}">
        <p14:creationId xmlns:p14="http://schemas.microsoft.com/office/powerpoint/2010/main" val="143167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FC31193C-7ABC-4F4B-BFC4-FEE93CAF84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691" y="675667"/>
            <a:ext cx="1543051" cy="849933"/>
          </a:xfrm>
          <a:prstGeom prst="rect">
            <a:avLst/>
          </a:prstGeom>
        </p:spPr>
      </p:pic>
      <p:sp>
        <p:nvSpPr>
          <p:cNvPr id="18" name="Zástupný symbol pro zápatí 3">
            <a:extLst>
              <a:ext uri="{FF2B5EF4-FFF2-40B4-BE49-F238E27FC236}">
                <a16:creationId xmlns:a16="http://schemas.microsoft.com/office/drawing/2014/main" id="{7DB123AC-3F3F-49C1-B823-5CDE8EEB4C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7468" y="8595360"/>
            <a:ext cx="4753748" cy="634973"/>
          </a:xfrm>
          <a:prstGeom prst="rect">
            <a:avLst/>
          </a:prstGeom>
        </p:spPr>
        <p:txBody>
          <a:bodyPr/>
          <a:lstStyle>
            <a:lvl1pPr>
              <a:lnSpc>
                <a:spcPts val="1500"/>
              </a:lnSpc>
              <a:defRPr sz="95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-18"/>
              </a:defRPr>
            </a:lvl1pPr>
          </a:lstStyle>
          <a:p>
            <a:r>
              <a:rPr lang="cs-CZ" b="1" dirty="0">
                <a:latin typeface="Montserrat Medium" panose="00000600000000000000" pitchFamily="2" charset="-18"/>
              </a:rPr>
              <a:t>Lekce: Soumrak lidstva</a:t>
            </a:r>
            <a:br>
              <a:rPr lang="cs-CZ" dirty="0"/>
            </a:br>
            <a:r>
              <a:rPr lang="cs-CZ" dirty="0"/>
              <a:t>Lekci připravili: David Kudrna &amp; Petra Sobková,</a:t>
            </a:r>
            <a:br>
              <a:rPr lang="cs-CZ" dirty="0"/>
            </a:br>
            <a:r>
              <a:rPr lang="cs-CZ" dirty="0"/>
              <a:t>oddělení vzdělávání NÚKIB</a:t>
            </a:r>
          </a:p>
        </p:txBody>
      </p:sp>
      <p:sp>
        <p:nvSpPr>
          <p:cNvPr id="19" name="Zástupný symbol pro číslo snímku 2">
            <a:extLst>
              <a:ext uri="{FF2B5EF4-FFF2-40B4-BE49-F238E27FC236}">
                <a16:creationId xmlns:a16="http://schemas.microsoft.com/office/drawing/2014/main" id="{254599C5-B641-4341-8A29-BC5B964544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42922" y="8702930"/>
            <a:ext cx="1209820" cy="527403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>
                    <a:lumMod val="50000"/>
                  </a:schemeClr>
                </a:solidFill>
                <a:latin typeface="Montserrat ExtraBold" panose="00000900000000000000" pitchFamily="2" charset="-18"/>
              </a:defRPr>
            </a:lvl1pPr>
          </a:lstStyle>
          <a:p>
            <a:fld id="{95C7B35F-41C2-4722-8CCE-50257C078129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95DEA10-6B66-4572-86DC-EB1AF47F834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988" y="8767323"/>
            <a:ext cx="1846228" cy="291046"/>
          </a:xfrm>
          <a:prstGeom prst="rect">
            <a:avLst/>
          </a:prstGeom>
        </p:spPr>
      </p:pic>
      <p:pic>
        <p:nvPicPr>
          <p:cNvPr id="6" name="Picture 2" descr="Licence Creative Commons">
            <a:extLst>
              <a:ext uri="{FF2B5EF4-FFF2-40B4-BE49-F238E27FC236}">
                <a16:creationId xmlns:a16="http://schemas.microsoft.com/office/drawing/2014/main" id="{BBF35292-CE8B-482C-8B93-721340601A4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8" y="670904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769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3D2C61DA-E382-43C9-BD0D-ED82964156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C7B35F-41C2-4722-8CCE-50257C078129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BFE194D-8D3F-418E-B846-A6D28B683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b="1" dirty="0">
                <a:latin typeface="Montserrat Medium" panose="00000600000000000000" pitchFamily="2" charset="-18"/>
              </a:rPr>
              <a:t>Lekce: Soumrak lidstva</a:t>
            </a:r>
            <a:br>
              <a:rPr lang="cs-CZ" dirty="0"/>
            </a:br>
            <a:r>
              <a:rPr lang="cs-CZ" dirty="0"/>
              <a:t>Lekci připravili: David Kudrna &amp; Petra Sobková,</a:t>
            </a:r>
            <a:br>
              <a:rPr lang="cs-CZ" dirty="0"/>
            </a:br>
            <a:r>
              <a:rPr lang="cs-CZ" dirty="0"/>
              <a:t>oddělení vzdělávání NÚKIB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DE212A3-CC44-4DB0-8811-12D36650AA09}"/>
              </a:ext>
            </a:extLst>
          </p:cNvPr>
          <p:cNvSpPr txBox="1"/>
          <p:nvPr/>
        </p:nvSpPr>
        <p:spPr>
          <a:xfrm>
            <a:off x="592328" y="2327148"/>
            <a:ext cx="4135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Montserrat ExtraBold" panose="00000900000000000000" pitchFamily="2" charset="-18"/>
              </a:rPr>
              <a:t>Soumrak lidstva: část 1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52AB600-F0A6-4669-B108-CBF0E1164FAD}"/>
              </a:ext>
            </a:extLst>
          </p:cNvPr>
          <p:cNvSpPr txBox="1"/>
          <p:nvPr/>
        </p:nvSpPr>
        <p:spPr>
          <a:xfrm>
            <a:off x="592328" y="2034760"/>
            <a:ext cx="31623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00" dirty="0">
                <a:solidFill>
                  <a:srgbClr val="7B7B85"/>
                </a:solidFill>
                <a:latin typeface="Montserrat Light" panose="00000400000000000000" pitchFamily="2" charset="-18"/>
              </a:rPr>
              <a:t>Příloha – pracovní list pro žáky: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547718F-1537-4779-810C-463BABC7557D}"/>
              </a:ext>
            </a:extLst>
          </p:cNvPr>
          <p:cNvSpPr txBox="1"/>
          <p:nvPr/>
        </p:nvSpPr>
        <p:spPr>
          <a:xfrm>
            <a:off x="590884" y="2896383"/>
            <a:ext cx="5883068" cy="958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Představ si, že se musíš rozhodnout v situaci, ze které není úniku. Víš, že svým rozhodnutím někoho poškodíš, ale nemůžeš vyhovět všem nebo nikomu neublížit. Tomu se říká morální dilema.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923F805C-D3CE-4A08-A1A6-BB2BDCC0CB03}"/>
              </a:ext>
            </a:extLst>
          </p:cNvPr>
          <p:cNvSpPr txBox="1"/>
          <p:nvPr/>
        </p:nvSpPr>
        <p:spPr>
          <a:xfrm>
            <a:off x="590884" y="4064108"/>
            <a:ext cx="5709332" cy="963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b="1" dirty="0">
                <a:latin typeface="Montserrat Medium" panose="00000600000000000000" pitchFamily="2" charset="-18"/>
              </a:rPr>
              <a:t>Podle čeho se rozhoduješ,</a:t>
            </a:r>
            <a:br>
              <a:rPr lang="cs-CZ" sz="2000" b="1" dirty="0">
                <a:latin typeface="Montserrat Medium" panose="00000600000000000000" pitchFamily="2" charset="-18"/>
              </a:rPr>
            </a:br>
            <a:r>
              <a:rPr lang="cs-CZ" sz="2000" b="1" dirty="0">
                <a:latin typeface="Montserrat Medium" panose="00000600000000000000" pitchFamily="2" charset="-18"/>
              </a:rPr>
              <a:t>když řešíš nějaké morální dilema? </a:t>
            </a:r>
          </a:p>
        </p:txBody>
      </p:sp>
      <p:sp>
        <p:nvSpPr>
          <p:cNvPr id="9" name="Obdélník: ohnutý roh 8">
            <a:extLst>
              <a:ext uri="{FF2B5EF4-FFF2-40B4-BE49-F238E27FC236}">
                <a16:creationId xmlns:a16="http://schemas.microsoft.com/office/drawing/2014/main" id="{B3520B47-1C44-46C3-A7C3-7C7707F036B6}"/>
              </a:ext>
            </a:extLst>
          </p:cNvPr>
          <p:cNvSpPr/>
          <p:nvPr/>
        </p:nvSpPr>
        <p:spPr>
          <a:xfrm>
            <a:off x="664036" y="5751019"/>
            <a:ext cx="2560320" cy="246888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" name="Obdélník: ohnutý roh 9">
            <a:extLst>
              <a:ext uri="{FF2B5EF4-FFF2-40B4-BE49-F238E27FC236}">
                <a16:creationId xmlns:a16="http://schemas.microsoft.com/office/drawing/2014/main" id="{24E96433-2F15-4EF9-A929-00559B370046}"/>
              </a:ext>
            </a:extLst>
          </p:cNvPr>
          <p:cNvSpPr/>
          <p:nvPr/>
        </p:nvSpPr>
        <p:spPr>
          <a:xfrm>
            <a:off x="3592422" y="5751019"/>
            <a:ext cx="2560320" cy="2468880"/>
          </a:xfrm>
          <a:prstGeom prst="foldedCorner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7F55B99D-3907-4F9C-8F14-3BBDC6037124}"/>
              </a:ext>
            </a:extLst>
          </p:cNvPr>
          <p:cNvSpPr txBox="1"/>
          <p:nvPr/>
        </p:nvSpPr>
        <p:spPr>
          <a:xfrm>
            <a:off x="590884" y="5417095"/>
            <a:ext cx="19694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00" b="1" dirty="0">
                <a:latin typeface="Montserrat Medium" panose="00000600000000000000" pitchFamily="2" charset="-18"/>
              </a:rPr>
              <a:t>Moje řešení: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ED3D7277-803B-42C5-977B-D3E78A83170F}"/>
              </a:ext>
            </a:extLst>
          </p:cNvPr>
          <p:cNvSpPr txBox="1"/>
          <p:nvPr/>
        </p:nvSpPr>
        <p:spPr>
          <a:xfrm>
            <a:off x="3532418" y="5407004"/>
            <a:ext cx="267699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00" b="1" dirty="0">
                <a:latin typeface="Montserrat Medium" panose="00000600000000000000" pitchFamily="2" charset="-18"/>
              </a:rPr>
              <a:t>Komentáře spolužáků:</a:t>
            </a:r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87E484DF-636B-43F1-99FA-B0B33DF2D2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676" y="2301456"/>
            <a:ext cx="527812" cy="527812"/>
          </a:xfrm>
          <a:prstGeom prst="rect">
            <a:avLst/>
          </a:prstGeom>
        </p:spPr>
      </p:pic>
      <p:sp>
        <p:nvSpPr>
          <p:cNvPr id="14" name="TextovéPole 13">
            <a:extLst>
              <a:ext uri="{FF2B5EF4-FFF2-40B4-BE49-F238E27FC236}">
                <a16:creationId xmlns:a16="http://schemas.microsoft.com/office/drawing/2014/main" id="{99BF9BA5-4424-4345-BB3C-D2351E57100A}"/>
              </a:ext>
            </a:extLst>
          </p:cNvPr>
          <p:cNvSpPr txBox="1"/>
          <p:nvPr/>
        </p:nvSpPr>
        <p:spPr>
          <a:xfrm>
            <a:off x="727292" y="5778081"/>
            <a:ext cx="2497064" cy="1946118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900" dirty="0">
              <a:latin typeface="Montserrat" panose="00000500000000000000" pitchFamily="2" charset="-18"/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12EE97EE-435A-4B69-935E-701B53427463}"/>
              </a:ext>
            </a:extLst>
          </p:cNvPr>
          <p:cNvSpPr txBox="1"/>
          <p:nvPr/>
        </p:nvSpPr>
        <p:spPr>
          <a:xfrm>
            <a:off x="3622384" y="5778081"/>
            <a:ext cx="2497064" cy="1946118"/>
          </a:xfrm>
          <a:prstGeom prst="rect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cs-CZ" sz="900" dirty="0"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664117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3D2C61DA-E382-43C9-BD0D-ED82964156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C7B35F-41C2-4722-8CCE-50257C078129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BFE194D-8D3F-418E-B846-A6D28B683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 b="1">
                <a:latin typeface="Montserrat Medium" panose="00000600000000000000" pitchFamily="2" charset="-18"/>
              </a:rPr>
              <a:t>Lekce: Soumrak lidstva</a:t>
            </a:r>
            <a:br>
              <a:rPr lang="cs-CZ"/>
            </a:br>
            <a:r>
              <a:rPr lang="cs-CZ"/>
              <a:t>Lekci připravili: David Kudrna &amp; Petra Sobková,</a:t>
            </a:r>
            <a:br>
              <a:rPr lang="cs-CZ"/>
            </a:br>
            <a:r>
              <a:rPr lang="cs-CZ"/>
              <a:t>oddělení vzdělávání NÚKIB</a:t>
            </a: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DE212A3-CC44-4DB0-8811-12D36650AA09}"/>
              </a:ext>
            </a:extLst>
          </p:cNvPr>
          <p:cNvSpPr txBox="1"/>
          <p:nvPr/>
        </p:nvSpPr>
        <p:spPr>
          <a:xfrm>
            <a:off x="592328" y="2327148"/>
            <a:ext cx="4135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Montserrat ExtraBold" panose="00000900000000000000" pitchFamily="2" charset="-18"/>
              </a:rPr>
              <a:t>Soumrak lidstva: část 2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52AB600-F0A6-4669-B108-CBF0E1164FAD}"/>
              </a:ext>
            </a:extLst>
          </p:cNvPr>
          <p:cNvSpPr txBox="1"/>
          <p:nvPr/>
        </p:nvSpPr>
        <p:spPr>
          <a:xfrm>
            <a:off x="592328" y="2034760"/>
            <a:ext cx="31623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00" dirty="0">
                <a:solidFill>
                  <a:srgbClr val="7B7B85"/>
                </a:solidFill>
                <a:latin typeface="Montserrat Light" panose="00000400000000000000" pitchFamily="2" charset="-18"/>
              </a:rPr>
              <a:t>Příloha – pracovní list pro žáky: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547718F-1537-4779-810C-463BABC7557D}"/>
              </a:ext>
            </a:extLst>
          </p:cNvPr>
          <p:cNvSpPr txBox="1"/>
          <p:nvPr/>
        </p:nvSpPr>
        <p:spPr>
          <a:xfrm>
            <a:off x="590884" y="2896383"/>
            <a:ext cx="5709332" cy="1558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Představ si, že jsi vývojář, který vytváří autonomní automobil. Připravuješ nouzový program, který se aktivuje, pokud dojde</a:t>
            </a:r>
            <a:b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</a:b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k autonehodě, které není možné se vyhnout. Rozhodni a zapiš do</a:t>
            </a:r>
            <a:b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</a:b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tabulky níže, koho má automobil při takové nehodě chránit více</a:t>
            </a:r>
            <a:b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</a:br>
            <a:r>
              <a:rPr lang="cs-CZ" sz="1300" dirty="0">
                <a:solidFill>
                  <a:schemeClr val="bg1">
                    <a:lumMod val="50000"/>
                  </a:schemeClr>
                </a:solidFill>
                <a:latin typeface="Montserrat Medium" panose="00000600000000000000" pitchFamily="2" charset="-18"/>
              </a:rPr>
              <a:t>a koho méně. Rozděl čísla 1 – 8, číslo 8 je nejnižší stupeň ochrany.</a:t>
            </a:r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5372EBFE-8931-4FD9-9687-BAD0AD17E2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676" y="2301456"/>
            <a:ext cx="527812" cy="527812"/>
          </a:xfrm>
          <a:prstGeom prst="rect">
            <a:avLst/>
          </a:prstGeom>
        </p:spPr>
      </p:pic>
      <p:graphicFrame>
        <p:nvGraphicFramePr>
          <p:cNvPr id="17" name="Tabulka 16">
            <a:extLst>
              <a:ext uri="{FF2B5EF4-FFF2-40B4-BE49-F238E27FC236}">
                <a16:creationId xmlns:a16="http://schemas.microsoft.com/office/drawing/2014/main" id="{1FC9B430-A9AF-4048-849D-2C90CC8F7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267895"/>
              </p:ext>
            </p:extLst>
          </p:nvPr>
        </p:nvGraphicFramePr>
        <p:xfrm>
          <a:off x="590884" y="4700016"/>
          <a:ext cx="5561860" cy="35966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15000"/>
                    </a:prstClr>
                  </a:outerShdw>
                </a:effectLst>
                <a:tableStyleId>{5940675A-B579-460E-94D1-54222C63F5DA}</a:tableStyleId>
              </a:tblPr>
              <a:tblGrid>
                <a:gridCol w="1707043">
                  <a:extLst>
                    <a:ext uri="{9D8B030D-6E8A-4147-A177-3AD203B41FA5}">
                      <a16:colId xmlns:a16="http://schemas.microsoft.com/office/drawing/2014/main" val="3995651491"/>
                    </a:ext>
                  </a:extLst>
                </a:gridCol>
                <a:gridCol w="1272209">
                  <a:extLst>
                    <a:ext uri="{9D8B030D-6E8A-4147-A177-3AD203B41FA5}">
                      <a16:colId xmlns:a16="http://schemas.microsoft.com/office/drawing/2014/main" val="4021956502"/>
                    </a:ext>
                  </a:extLst>
                </a:gridCol>
                <a:gridCol w="1319916">
                  <a:extLst>
                    <a:ext uri="{9D8B030D-6E8A-4147-A177-3AD203B41FA5}">
                      <a16:colId xmlns:a16="http://schemas.microsoft.com/office/drawing/2014/main" val="175838966"/>
                    </a:ext>
                  </a:extLst>
                </a:gridCol>
                <a:gridCol w="1262692">
                  <a:extLst>
                    <a:ext uri="{9D8B030D-6E8A-4147-A177-3AD203B41FA5}">
                      <a16:colId xmlns:a16="http://schemas.microsoft.com/office/drawing/2014/main" val="38499804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cs-CZ" sz="1200" b="1" dirty="0">
                        <a:latin typeface="Montserrat" panose="00000500000000000000" pitchFamily="2" charset="-18"/>
                      </a:endParaRPr>
                    </a:p>
                  </a:txBody>
                  <a:tcPr anchor="ctr">
                    <a:lnL w="12700" cmpd="sng">
                      <a:noFill/>
                    </a:lnL>
                    <a:lnT w="127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>
                          <a:latin typeface="Montserrat" panose="00000500000000000000" pitchFamily="2" charset="-18"/>
                        </a:rPr>
                        <a:t>Moje osobní rozhodnutí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>
                          <a:latin typeface="Montserrat" panose="00000500000000000000" pitchFamily="2" charset="-18"/>
                        </a:rPr>
                        <a:t>Naše dvojice, trojice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>
                          <a:latin typeface="Montserrat" panose="00000500000000000000" pitchFamily="2" charset="-18"/>
                        </a:rPr>
                        <a:t>Naše větší</a:t>
                      </a:r>
                      <a:br>
                        <a:rPr lang="cs-CZ" sz="1200" b="1" dirty="0">
                          <a:latin typeface="Montserrat" panose="00000500000000000000" pitchFamily="2" charset="-18"/>
                        </a:rPr>
                      </a:br>
                      <a:r>
                        <a:rPr lang="cs-CZ" sz="1200" b="1" dirty="0">
                          <a:latin typeface="Montserrat" panose="00000500000000000000" pitchFamily="2" charset="-18"/>
                        </a:rPr>
                        <a:t>skupina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609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200" b="1" dirty="0">
                          <a:latin typeface="Montserrat" panose="00000500000000000000" pitchFamily="2" charset="-18"/>
                        </a:rPr>
                        <a:t>Dítě, cca 8 let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1220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200" b="1" dirty="0">
                          <a:latin typeface="Montserrat" panose="00000500000000000000" pitchFamily="2" charset="-18"/>
                        </a:rPr>
                        <a:t>Člověk bez domova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1670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200" b="1" dirty="0">
                          <a:latin typeface="Montserrat" panose="00000500000000000000" pitchFamily="2" charset="-18"/>
                        </a:rPr>
                        <a:t>Zatoulaný pes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637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200" b="1" dirty="0">
                          <a:latin typeface="Montserrat" panose="00000500000000000000" pitchFamily="2" charset="-18"/>
                        </a:rPr>
                        <a:t>Těhotná žena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1988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200" b="1" dirty="0">
                          <a:latin typeface="Montserrat" panose="00000500000000000000" pitchFamily="2" charset="-18"/>
                        </a:rPr>
                        <a:t>Člověk na vozíčku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534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200" b="1" dirty="0">
                          <a:latin typeface="Montserrat" panose="00000500000000000000" pitchFamily="2" charset="-18"/>
                        </a:rPr>
                        <a:t>Vrah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0593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200" b="1" dirty="0">
                          <a:latin typeface="Montserrat" panose="00000500000000000000" pitchFamily="2" charset="-18"/>
                        </a:rPr>
                        <a:t>Babička</a:t>
                      </a:r>
                      <a:br>
                        <a:rPr lang="cs-CZ" sz="1200" b="1" dirty="0">
                          <a:latin typeface="Montserrat" panose="00000500000000000000" pitchFamily="2" charset="-18"/>
                        </a:rPr>
                      </a:br>
                      <a:r>
                        <a:rPr lang="cs-CZ" sz="1200" b="1" dirty="0">
                          <a:latin typeface="Montserrat" panose="00000500000000000000" pitchFamily="2" charset="-18"/>
                        </a:rPr>
                        <a:t>s kočárkem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9592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200" b="1" dirty="0">
                          <a:latin typeface="Montserrat" panose="00000500000000000000" pitchFamily="2" charset="-18"/>
                        </a:rPr>
                        <a:t>Muž, cca 45 let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>
                        <a:latin typeface="Montserrat" panose="00000500000000000000" pitchFamily="2" charset="-1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1342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268668"/>
      </p:ext>
    </p:extLst>
  </p:cSld>
  <p:clrMapOvr>
    <a:masterClrMapping/>
  </p:clrMapOvr>
</p:sld>
</file>

<file path=ppt/theme/theme1.xml><?xml version="1.0" encoding="utf-8"?>
<a:theme xmlns:a="http://schemas.openxmlformats.org/drawingml/2006/main" name="Úvodní stránk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219</Words>
  <Application>Microsoft Office PowerPoint</Application>
  <PresentationFormat>A4 (210 × 297 mm)</PresentationFormat>
  <Paragraphs>24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9" baseType="lpstr">
      <vt:lpstr>Arial</vt:lpstr>
      <vt:lpstr>Calibri</vt:lpstr>
      <vt:lpstr>Montserrat</vt:lpstr>
      <vt:lpstr>Montserrat ExtraBold</vt:lpstr>
      <vt:lpstr>Montserrat Light</vt:lpstr>
      <vt:lpstr>Montserrat Medium</vt:lpstr>
      <vt:lpstr>Úvodní stránka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Kudrna David</dc:creator>
  <cp:lastModifiedBy>Kudrna David</cp:lastModifiedBy>
  <cp:revision>41</cp:revision>
  <dcterms:created xsi:type="dcterms:W3CDTF">2020-11-05T07:27:17Z</dcterms:created>
  <dcterms:modified xsi:type="dcterms:W3CDTF">2021-02-03T09:15:31Z</dcterms:modified>
</cp:coreProperties>
</file>